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24"/>
  </p:notesMasterIdLst>
  <p:sldIdLst>
    <p:sldId id="322" r:id="rId4"/>
    <p:sldId id="348" r:id="rId5"/>
    <p:sldId id="337" r:id="rId6"/>
    <p:sldId id="339" r:id="rId7"/>
    <p:sldId id="298" r:id="rId8"/>
    <p:sldId id="340" r:id="rId9"/>
    <p:sldId id="347" r:id="rId10"/>
    <p:sldId id="329" r:id="rId11"/>
    <p:sldId id="334" r:id="rId12"/>
    <p:sldId id="309" r:id="rId13"/>
    <p:sldId id="279" r:id="rId14"/>
    <p:sldId id="328" r:id="rId15"/>
    <p:sldId id="315" r:id="rId16"/>
    <p:sldId id="341" r:id="rId17"/>
    <p:sldId id="342" r:id="rId18"/>
    <p:sldId id="343" r:id="rId19"/>
    <p:sldId id="344" r:id="rId20"/>
    <p:sldId id="345" r:id="rId21"/>
    <p:sldId id="346" r:id="rId22"/>
    <p:sldId id="33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620" autoAdjust="0"/>
  </p:normalViewPr>
  <p:slideViewPr>
    <p:cSldViewPr snapToGrid="0">
      <p:cViewPr varScale="1">
        <p:scale>
          <a:sx n="87" d="100"/>
          <a:sy n="87" d="100"/>
        </p:scale>
        <p:origin x="15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EC166-87E7-4262-BD10-B630168CD15F}" type="datetimeFigureOut">
              <a:rPr lang="en-US" smtClean="0"/>
              <a:t>5/18/2023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95DCD-542B-4224-87CA-69F2BE052857}" type="slidenum">
              <a:rPr lang="en-US" smtClean="0"/>
              <a:t>‹#›</a:t>
            </a:fld>
            <a:endParaRPr lang="en-US" dirty="0"/>
          </a:p>
        </p:txBody>
      </p:sp>
    </p:spTree>
    <p:extLst>
      <p:ext uri="{BB962C8B-B14F-4D97-AF65-F5344CB8AC3E}">
        <p14:creationId xmlns:p14="http://schemas.microsoft.com/office/powerpoint/2010/main" val="1903484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6CC90-116F-B140-BCB0-D9DB15F396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30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Aspirus Health Plan offers some medications at no-cost to you. These are considered preventive medications and a listing can be found in your packet. If you are currently taking any medications, please take a look at this list and bring to your doctor's office to see if you should be prescribed any of these in lieu of current medications to take advantage of the savings. </a:t>
            </a:r>
          </a:p>
        </p:txBody>
      </p:sp>
      <p:sp>
        <p:nvSpPr>
          <p:cNvPr id="4" name="Slide Number Placeholder 3"/>
          <p:cNvSpPr>
            <a:spLocks noGrp="1"/>
          </p:cNvSpPr>
          <p:nvPr>
            <p:ph type="sldNum" sz="quarter" idx="5"/>
          </p:nvPr>
        </p:nvSpPr>
        <p:spPr/>
        <p:txBody>
          <a:bodyPr/>
          <a:lstStyle/>
          <a:p>
            <a:fld id="{6E495DCD-542B-4224-87CA-69F2BE052857}" type="slidenum">
              <a:rPr lang="en-US" smtClean="0"/>
              <a:t>10</a:t>
            </a:fld>
            <a:endParaRPr lang="en-US" dirty="0"/>
          </a:p>
        </p:txBody>
      </p:sp>
    </p:spTree>
    <p:extLst>
      <p:ext uri="{BB962C8B-B14F-4D97-AF65-F5344CB8AC3E}">
        <p14:creationId xmlns:p14="http://schemas.microsoft.com/office/powerpoint/2010/main" val="1830084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We’ve reviewed the medical benefits, now let’s focus on the prescription drug benefit. Pharmacy Benefit Management services are through Navitus and their wholly-owned specialty pharmacy, Lumicera. </a:t>
            </a:r>
          </a:p>
          <a:p>
            <a:endParaRPr lang="en-US" altLang="en-US" dirty="0"/>
          </a:p>
          <a:p>
            <a:r>
              <a:rPr lang="en-US" altLang="en-US" dirty="0"/>
              <a:t>Through Navitus, you are allowed up to a 90-day supply of medication through retail or mail-order. Retail pharmacies include, but are not limited to: Wal-Mart, Walgreens, CVS, Trigs, Young’s Drug Store, etc. For mail-order, we partner with Postal Prescription Services or PPS which we will touch more on in the next slide. </a:t>
            </a:r>
          </a:p>
          <a:p>
            <a:endParaRPr lang="en-US" altLang="en-US" dirty="0"/>
          </a:p>
          <a:p>
            <a:r>
              <a:rPr lang="en-US" altLang="en-US" dirty="0"/>
              <a:t>With specialty medications, you are limited to a 30-day supply, and they must be filled by Lumicera. </a:t>
            </a:r>
          </a:p>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6CC90-116F-B140-BCB0-D9DB15F396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609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 noted, PPS is the mail-order program where you can fill your prescriptions up to a 90-day supply. If you are interested in the program, please contact PPS at 1.800.552.6694. They will walk you through the process of filling your mail-order medication. Prior to that date, please make sure you have enough medication on hand. </a:t>
            </a:r>
          </a:p>
          <a:p>
            <a:endParaRPr lang="en-US" dirty="0"/>
          </a:p>
        </p:txBody>
      </p:sp>
      <p:sp>
        <p:nvSpPr>
          <p:cNvPr id="4" name="Slide Number Placeholder 3"/>
          <p:cNvSpPr>
            <a:spLocks noGrp="1"/>
          </p:cNvSpPr>
          <p:nvPr>
            <p:ph type="sldNum" sz="quarter" idx="5"/>
          </p:nvPr>
        </p:nvSpPr>
        <p:spPr/>
        <p:txBody>
          <a:bodyPr/>
          <a:lstStyle/>
          <a:p>
            <a:fld id="{6E495DCD-542B-4224-87CA-69F2BE052857}" type="slidenum">
              <a:rPr lang="en-US" smtClean="0"/>
              <a:t>12</a:t>
            </a:fld>
            <a:endParaRPr lang="en-US" dirty="0"/>
          </a:p>
        </p:txBody>
      </p:sp>
    </p:spTree>
    <p:extLst>
      <p:ext uri="{BB962C8B-B14F-4D97-AF65-F5344CB8AC3E}">
        <p14:creationId xmlns:p14="http://schemas.microsoft.com/office/powerpoint/2010/main" val="103718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4456"/>
                </a:solidFill>
                <a:cs typeface="Calibri" panose="020F0502020204030204" pitchFamily="34" charset="0"/>
              </a:rPr>
              <a:t>MDLive is an alternative to traditional health care. Board certified doctors can visit with you either by phone or secure video to help treat any non-emergency medical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004456"/>
              </a:solidFil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4456"/>
                </a:solidFill>
                <a:cs typeface="Calibri" panose="020F0502020204030204" pitchFamily="34" charset="0"/>
              </a:rPr>
              <a:t>Licensed behavioral health therapists offer online video therapy  sessions, on your schedule from wherever you’re located.</a:t>
            </a:r>
            <a:endParaRPr lang="en-US" altLang="en-US" dirty="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E495DCD-542B-4224-87CA-69F2BE052857}" type="slidenum">
              <a:rPr lang="en-US" smtClean="0"/>
              <a:t>14</a:t>
            </a:fld>
            <a:endParaRPr lang="en-US" dirty="0"/>
          </a:p>
        </p:txBody>
      </p:sp>
    </p:spTree>
    <p:extLst>
      <p:ext uri="{BB962C8B-B14F-4D97-AF65-F5344CB8AC3E}">
        <p14:creationId xmlns:p14="http://schemas.microsoft.com/office/powerpoint/2010/main" val="2913224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4456"/>
                </a:solidFill>
                <a:cs typeface="Calibri" panose="020F0502020204030204" pitchFamily="34" charset="0"/>
              </a:rPr>
              <a:t>Available under all benefit plan options, our Nurseline provides access to valuable assistance and ensures easy access to support and resources, whenever and wherever you need them.</a:t>
            </a:r>
            <a:endParaRPr lang="en-US" altLang="en-US" dirty="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E495DCD-542B-4224-87CA-69F2BE052857}" type="slidenum">
              <a:rPr lang="en-US" smtClean="0"/>
              <a:t>15</a:t>
            </a:fld>
            <a:endParaRPr lang="en-US" dirty="0"/>
          </a:p>
        </p:txBody>
      </p:sp>
    </p:spTree>
    <p:extLst>
      <p:ext uri="{BB962C8B-B14F-4D97-AF65-F5344CB8AC3E}">
        <p14:creationId xmlns:p14="http://schemas.microsoft.com/office/powerpoint/2010/main" val="3568560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a partnership with American Specialty Health, Aspirus Health Plan offers Exercise Rewards. Exercise Rewards is a fitness reimbursement program. Through this program, if you visit an eligible facility 10-times a month for at least 30-minutes each visit, you can earn a $30 reward. You must be age 18 or older, enrolled on the health plan, and visit an eligible facility. Some facilities locally that participate are the YMCAs, Lift, Planet Fitness, Anytime Fitness, Franck’s Gym, and Greenheck Fieldhouse.</a:t>
            </a:r>
          </a:p>
          <a:p>
            <a:endParaRPr lang="en-US" dirty="0"/>
          </a:p>
          <a:p>
            <a:r>
              <a:rPr lang="en-US" dirty="0"/>
              <a:t>To track your visits, you can use the mobile app, ASHConnect, complete the paper log form, or some facilities will submit on your behalf if you request to be added to the list (YMCA). </a:t>
            </a:r>
          </a:p>
        </p:txBody>
      </p:sp>
      <p:sp>
        <p:nvSpPr>
          <p:cNvPr id="4" name="Slide Number Placeholder 3"/>
          <p:cNvSpPr>
            <a:spLocks noGrp="1"/>
          </p:cNvSpPr>
          <p:nvPr>
            <p:ph type="sldNum" sz="quarter" idx="5"/>
          </p:nvPr>
        </p:nvSpPr>
        <p:spPr/>
        <p:txBody>
          <a:bodyPr/>
          <a:lstStyle/>
          <a:p>
            <a:fld id="{6E495DCD-542B-4224-87CA-69F2BE052857}" type="slidenum">
              <a:rPr lang="en-US" smtClean="0"/>
              <a:t>16</a:t>
            </a:fld>
            <a:endParaRPr lang="en-US" dirty="0"/>
          </a:p>
        </p:txBody>
      </p:sp>
    </p:spTree>
    <p:extLst>
      <p:ext uri="{BB962C8B-B14F-4D97-AF65-F5344CB8AC3E}">
        <p14:creationId xmlns:p14="http://schemas.microsoft.com/office/powerpoint/2010/main" val="1380277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Smoking cessation is a benefit offered to help you kick tobacco to the curb. With this benefit, you have access to a 90-day supply of smoking cessation aids up to twice a year. Note, you must be age 18 or older, enrolled in the health plan, prescribed the medication by a doctor even if it’s over the counter, and it must be filled at an in-network pharmacy. </a:t>
            </a:r>
          </a:p>
        </p:txBody>
      </p:sp>
      <p:sp>
        <p:nvSpPr>
          <p:cNvPr id="4" name="Slide Number Placeholder 3"/>
          <p:cNvSpPr>
            <a:spLocks noGrp="1"/>
          </p:cNvSpPr>
          <p:nvPr>
            <p:ph type="sldNum" sz="quarter" idx="5"/>
          </p:nvPr>
        </p:nvSpPr>
        <p:spPr/>
        <p:txBody>
          <a:bodyPr/>
          <a:lstStyle/>
          <a:p>
            <a:fld id="{6E495DCD-542B-4224-87CA-69F2BE052857}" type="slidenum">
              <a:rPr lang="en-US" smtClean="0"/>
              <a:t>17</a:t>
            </a:fld>
            <a:endParaRPr lang="en-US" dirty="0"/>
          </a:p>
        </p:txBody>
      </p:sp>
    </p:spTree>
    <p:extLst>
      <p:ext uri="{BB962C8B-B14F-4D97-AF65-F5344CB8AC3E}">
        <p14:creationId xmlns:p14="http://schemas.microsoft.com/office/powerpoint/2010/main" val="227743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Aspirus Health Plan is pleased to offer a Member Discount Program where you can take advantage of discounts, rewards and other incentives provided by many retailers. This benefit is available for all covered members. </a:t>
            </a:r>
            <a:endParaRPr lang="en-US" dirty="0"/>
          </a:p>
        </p:txBody>
      </p:sp>
      <p:sp>
        <p:nvSpPr>
          <p:cNvPr id="4" name="Slide Number Placeholder 3"/>
          <p:cNvSpPr>
            <a:spLocks noGrp="1"/>
          </p:cNvSpPr>
          <p:nvPr>
            <p:ph type="sldNum" sz="quarter" idx="5"/>
          </p:nvPr>
        </p:nvSpPr>
        <p:spPr/>
        <p:txBody>
          <a:bodyPr/>
          <a:lstStyle/>
          <a:p>
            <a:fld id="{6E495DCD-542B-4224-87CA-69F2BE052857}" type="slidenum">
              <a:rPr lang="en-US" smtClean="0"/>
              <a:t>18</a:t>
            </a:fld>
            <a:endParaRPr lang="en-US" dirty="0"/>
          </a:p>
        </p:txBody>
      </p:sp>
    </p:spTree>
    <p:extLst>
      <p:ext uri="{BB962C8B-B14F-4D97-AF65-F5344CB8AC3E}">
        <p14:creationId xmlns:p14="http://schemas.microsoft.com/office/powerpoint/2010/main" val="3741181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solidFill>
                  <a:srgbClr val="004456"/>
                </a:solidFill>
                <a:cs typeface="Calibri" panose="020F0502020204030204" pitchFamily="34" charset="0"/>
              </a:rPr>
              <a:t>We encourage you to register for your member portal. Your login information is linked to your prescription benefits through Navitus. If you download the Navitus mobile app, the login information will be the same as your Aspirus Health Plan account. Please setup your Aspirus Health Plan account first. </a:t>
            </a:r>
            <a:endParaRPr lang="en-US" altLang="en-US" b="0" dirty="0"/>
          </a:p>
        </p:txBody>
      </p:sp>
      <p:sp>
        <p:nvSpPr>
          <p:cNvPr id="4" name="Slide Number Placeholder 3"/>
          <p:cNvSpPr>
            <a:spLocks noGrp="1"/>
          </p:cNvSpPr>
          <p:nvPr>
            <p:ph type="sldNum" sz="quarter" idx="5"/>
          </p:nvPr>
        </p:nvSpPr>
        <p:spPr/>
        <p:txBody>
          <a:bodyPr/>
          <a:lstStyle/>
          <a:p>
            <a:fld id="{6E495DCD-542B-4224-87CA-69F2BE052857}" type="slidenum">
              <a:rPr lang="en-US" smtClean="0"/>
              <a:t>19</a:t>
            </a:fld>
            <a:endParaRPr lang="en-US" dirty="0"/>
          </a:p>
        </p:txBody>
      </p:sp>
    </p:spTree>
    <p:extLst>
      <p:ext uri="{BB962C8B-B14F-4D97-AF65-F5344CB8AC3E}">
        <p14:creationId xmlns:p14="http://schemas.microsoft.com/office/powerpoint/2010/main" val="2888574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6CC90-116F-B140-BCB0-D9DB15F396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3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Option 1: Before the plan starts to cover your costs, you must meet your deductible. This plan has lower premiums compared to option 2 which we will review shortly. This plan is what’s referred to as non-embedded. What does this mean? For families, non-embedded plans require that the family deductible is met before coinsurance and after-deductible copayments go into effect. Shown on this slide is your in-network benefit highlights. Note, there is not out-of-network coverage with this option except for emergency room visits and approved prior authorizations. Under these exceptions, they are covered at the in-network benefit.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95DCD-542B-4224-87CA-69F2BE0528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0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The first plan option available features the Aspirus Health Plan Signature Network.  This network includes Aspirus and other hospitals such as: Children’s Hospital of Wisconsin, UW Health, and other large hospital systems in Wisconsin. This plan does not include Marshfield Hospitals &amp; Clinics .</a:t>
            </a:r>
          </a:p>
          <a:p>
            <a:pPr marL="171450" indent="-171450">
              <a:buFontTx/>
              <a:buChar char="-"/>
              <a:defRPr/>
            </a:pPr>
            <a:endParaRPr lang="en-US" altLang="en-US" dirty="0"/>
          </a:p>
          <a:p>
            <a:pPr>
              <a:defRPr/>
            </a:pPr>
            <a:r>
              <a:rPr lang="en-US" altLang="en-US" dirty="0"/>
              <a:t>In addition, the Signature Network is comprised of </a:t>
            </a:r>
            <a:r>
              <a:rPr lang="en-US" altLang="en-US" b="1" u="sng" dirty="0"/>
              <a:t>many other </a:t>
            </a:r>
            <a:r>
              <a:rPr lang="en-US" altLang="en-US" dirty="0"/>
              <a:t>provider affiliates, including Bone &amp; Joint, ENT, GI Associates, Surgical Associates and many more! In short, the Aspirus Health Plan Signature Network is much more than just Aspirus providers. </a:t>
            </a:r>
          </a:p>
          <a:p>
            <a:endParaRPr lang="en-US" dirty="0"/>
          </a:p>
        </p:txBody>
      </p:sp>
      <p:sp>
        <p:nvSpPr>
          <p:cNvPr id="4" name="Slide Number Placeholder 3"/>
          <p:cNvSpPr>
            <a:spLocks noGrp="1"/>
          </p:cNvSpPr>
          <p:nvPr>
            <p:ph type="sldNum" sz="quarter" idx="5"/>
          </p:nvPr>
        </p:nvSpPr>
        <p:spPr/>
        <p:txBody>
          <a:bodyPr/>
          <a:lstStyle/>
          <a:p>
            <a:fld id="{6E495DCD-542B-4224-87CA-69F2BE052857}" type="slidenum">
              <a:rPr lang="en-US" smtClean="0"/>
              <a:t>3</a:t>
            </a:fld>
            <a:endParaRPr lang="en-US" dirty="0"/>
          </a:p>
        </p:txBody>
      </p:sp>
    </p:spTree>
    <p:extLst>
      <p:ext uri="{BB962C8B-B14F-4D97-AF65-F5344CB8AC3E}">
        <p14:creationId xmlns:p14="http://schemas.microsoft.com/office/powerpoint/2010/main" val="146717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Outside of Wisconsin, you have in-network access to providers who are part of the First Health Network. In-network coverage is available to you (or your dependents living outside of WI), through this provider network.</a:t>
            </a:r>
            <a:endParaRPr lang="en-US" dirty="0"/>
          </a:p>
        </p:txBody>
      </p:sp>
      <p:sp>
        <p:nvSpPr>
          <p:cNvPr id="4" name="Slide Number Placeholder 3"/>
          <p:cNvSpPr>
            <a:spLocks noGrp="1"/>
          </p:cNvSpPr>
          <p:nvPr>
            <p:ph type="sldNum" sz="quarter" idx="5"/>
          </p:nvPr>
        </p:nvSpPr>
        <p:spPr/>
        <p:txBody>
          <a:bodyPr/>
          <a:lstStyle/>
          <a:p>
            <a:fld id="{6E495DCD-542B-4224-87CA-69F2BE052857}" type="slidenum">
              <a:rPr lang="en-US" smtClean="0"/>
              <a:t>4</a:t>
            </a:fld>
            <a:endParaRPr lang="en-US" dirty="0"/>
          </a:p>
        </p:txBody>
      </p:sp>
    </p:spTree>
    <p:extLst>
      <p:ext uri="{BB962C8B-B14F-4D97-AF65-F5344CB8AC3E}">
        <p14:creationId xmlns:p14="http://schemas.microsoft.com/office/powerpoint/2010/main" val="3510956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57468" rtl="0" eaLnBrk="1" fontAlgn="auto" latinLnBrk="0" hangingPunct="1">
              <a:lnSpc>
                <a:spcPct val="100000"/>
              </a:lnSpc>
              <a:spcBef>
                <a:spcPts val="0"/>
              </a:spcBef>
              <a:spcAft>
                <a:spcPts val="0"/>
              </a:spcAft>
              <a:buClrTx/>
              <a:buSzTx/>
              <a:buFontTx/>
              <a:buNone/>
              <a:tabLst/>
              <a:defRPr/>
            </a:pPr>
            <a:r>
              <a:rPr lang="en-US" baseline="0" dirty="0"/>
              <a:t>Option 2: Similar to option 1, before the plan starts to cover your costs, you must meet your deductible. This plan has higher premiums compared to option 1 due to the expanded network and added out-of-network benefits. In addition, this plan is what’s referred to as embedded. What does this mean? Embedded plans ensure that one person in the family cannot meet more than the single deductible. Thus, if you have a family of three, when member one incurs $2,800 in medical and pharmacy claims, coinsurance and after-deductible copayments will take effect while the other family members work towards the remainder of the family deductible. Shown on this slide are your in- and out-of-network benefit highlights.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95DCD-542B-4224-87CA-69F2BE0528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04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The second plan option available to you features the Aspirus Health Plan Freedom Network. This network includes providers in the Aspirus Signature Network and additional Wisconsin-based providers that are contracted through the First Health Network. As such, this network would provide you with access to Marshfield Hospitals and Clinics, Oakleaf, Froedtert, and more.</a:t>
            </a:r>
          </a:p>
          <a:p>
            <a:pPr>
              <a:defRPr/>
            </a:pPr>
            <a:endParaRPr lang="en-US" altLang="en-US" dirty="0"/>
          </a:p>
          <a:p>
            <a:pPr>
              <a:defRPr/>
            </a:pPr>
            <a:r>
              <a:rPr lang="en-US" altLang="en-US" dirty="0"/>
              <a:t>The same as with the Signature Network, outside of Wisconsin, you have in-network access to providers who are part of the First Health Network.  In-network coverage would be available to you (or your dependents living outside of WI), through this provider network.</a:t>
            </a:r>
            <a:endParaRPr lang="en-US" altLang="en-US" b="1" u="sng" dirty="0"/>
          </a:p>
          <a:p>
            <a:endParaRPr lang="en-US" dirty="0"/>
          </a:p>
        </p:txBody>
      </p:sp>
      <p:sp>
        <p:nvSpPr>
          <p:cNvPr id="4" name="Slide Number Placeholder 3"/>
          <p:cNvSpPr>
            <a:spLocks noGrp="1"/>
          </p:cNvSpPr>
          <p:nvPr>
            <p:ph type="sldNum" sz="quarter" idx="5"/>
          </p:nvPr>
        </p:nvSpPr>
        <p:spPr/>
        <p:txBody>
          <a:bodyPr/>
          <a:lstStyle/>
          <a:p>
            <a:fld id="{6E495DCD-542B-4224-87CA-69F2BE052857}" type="slidenum">
              <a:rPr lang="en-US" smtClean="0"/>
              <a:t>6</a:t>
            </a:fld>
            <a:endParaRPr lang="en-US" dirty="0"/>
          </a:p>
        </p:txBody>
      </p:sp>
    </p:spTree>
    <p:extLst>
      <p:ext uri="{BB962C8B-B14F-4D97-AF65-F5344CB8AC3E}">
        <p14:creationId xmlns:p14="http://schemas.microsoft.com/office/powerpoint/2010/main" val="51675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Providers not shown in the Signature, Freedom, or First Health Network (outside Wisconsin) are considered Non-Participating Providers. Any services rendered, with the  exception of emergency room visits and approved prior authorized services, apply to non-participating provider benefits.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Note:  Deductible and out-of-pocket amounts for non-participating providers do not credit toward the participating provider deductible and out-of-pocket amounts or vice-versa.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Non-participating providers are generally more expensive – as there are not contractual agreements in place.  As such, you could face the potential for “balance billing” – and these additional amounts do not track toward  deductible and out-of-pocket.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Here’s an example: You go to an out-of-network hospital, which charges $1,500 for an overnight stay. If the allowed amount is $1,000, you may have to pay the $500 difference. </a:t>
            </a:r>
          </a:p>
        </p:txBody>
      </p:sp>
      <p:sp>
        <p:nvSpPr>
          <p:cNvPr id="4" name="Slide Number Placeholder 3"/>
          <p:cNvSpPr>
            <a:spLocks noGrp="1"/>
          </p:cNvSpPr>
          <p:nvPr>
            <p:ph type="sldNum" sz="quarter" idx="5"/>
          </p:nvPr>
        </p:nvSpPr>
        <p:spPr/>
        <p:txBody>
          <a:bodyPr/>
          <a:lstStyle/>
          <a:p>
            <a:fld id="{6E495DCD-542B-4224-87CA-69F2BE052857}" type="slidenum">
              <a:rPr lang="en-US" smtClean="0"/>
              <a:t>7</a:t>
            </a:fld>
            <a:endParaRPr lang="en-US" dirty="0"/>
          </a:p>
        </p:txBody>
      </p:sp>
    </p:spTree>
    <p:extLst>
      <p:ext uri="{BB962C8B-B14F-4D97-AF65-F5344CB8AC3E}">
        <p14:creationId xmlns:p14="http://schemas.microsoft.com/office/powerpoint/2010/main" val="225554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00"/>
              </a:spcBef>
            </a:pPr>
            <a:r>
              <a:rPr lang="en-US" altLang="en-US" dirty="0">
                <a:solidFill>
                  <a:schemeClr val="tx2"/>
                </a:solidFill>
                <a:cs typeface="Calibri" panose="020F0502020204030204" pitchFamily="34" charset="0"/>
              </a:rPr>
              <a:t>To search for providers, visit </a:t>
            </a:r>
            <a:r>
              <a:rPr lang="en-US" altLang="en-US" b="1" dirty="0">
                <a:solidFill>
                  <a:schemeClr val="tx2"/>
                </a:solidFill>
                <a:cs typeface="Calibri" panose="020F0502020204030204" pitchFamily="34" charset="0"/>
              </a:rPr>
              <a:t>AspirusHealthPlan.com/Group</a:t>
            </a:r>
            <a:r>
              <a:rPr lang="en-US" altLang="en-US" dirty="0">
                <a:solidFill>
                  <a:schemeClr val="tx2"/>
                </a:solidFill>
                <a:cs typeface="Calibri" panose="020F0502020204030204" pitchFamily="34" charset="0"/>
              </a:rPr>
              <a:t>,  click on </a:t>
            </a:r>
            <a:r>
              <a:rPr lang="en-US" altLang="en-US" b="1" dirty="0">
                <a:solidFill>
                  <a:schemeClr val="tx2"/>
                </a:solidFill>
                <a:cs typeface="Calibri" panose="020F0502020204030204" pitchFamily="34" charset="0"/>
              </a:rPr>
              <a:t>Find a Doctor </a:t>
            </a:r>
            <a:r>
              <a:rPr lang="en-US" altLang="en-US" dirty="0">
                <a:solidFill>
                  <a:schemeClr val="tx2"/>
                </a:solidFill>
                <a:cs typeface="Calibri" panose="020F0502020204030204" pitchFamily="34" charset="0"/>
              </a:rPr>
              <a:t>at the top of the page, and if you agree, click the </a:t>
            </a:r>
            <a:r>
              <a:rPr lang="en-US" altLang="en-US" b="1" dirty="0">
                <a:solidFill>
                  <a:schemeClr val="tx2"/>
                </a:solidFill>
                <a:cs typeface="Calibri" panose="020F0502020204030204" pitchFamily="34" charset="0"/>
              </a:rPr>
              <a:t>I Agree </a:t>
            </a:r>
            <a:r>
              <a:rPr lang="en-US" altLang="en-US" dirty="0">
                <a:solidFill>
                  <a:schemeClr val="tx2"/>
                </a:solidFill>
                <a:cs typeface="Calibri" panose="020F0502020204030204" pitchFamily="34" charset="0"/>
              </a:rPr>
              <a:t>button.</a:t>
            </a:r>
          </a:p>
          <a:p>
            <a:pPr>
              <a:spcBef>
                <a:spcPts val="25"/>
              </a:spcBef>
            </a:pPr>
            <a:endParaRPr lang="en-US" altLang="en-US" dirty="0">
              <a:solidFill>
                <a:schemeClr val="tx2"/>
              </a:solidFill>
              <a:latin typeface="Times New Roman" panose="02020603050405020304" pitchFamily="18" charset="0"/>
              <a:cs typeface="Times New Roman" panose="02020603050405020304" pitchFamily="18" charset="0"/>
            </a:endParaRPr>
          </a:p>
          <a:p>
            <a:pPr algn="just"/>
            <a:r>
              <a:rPr lang="en-US" altLang="en-US" dirty="0">
                <a:solidFill>
                  <a:schemeClr val="tx2"/>
                </a:solidFill>
                <a:cs typeface="Calibri" panose="020F0502020204030204" pitchFamily="34" charset="0"/>
              </a:rPr>
              <a:t>You will be taken to a search page where you can search for a health care provider or hospital in the </a:t>
            </a:r>
            <a:r>
              <a:rPr lang="en-US" altLang="en-US" b="1" dirty="0">
                <a:solidFill>
                  <a:schemeClr val="tx2"/>
                </a:solidFill>
                <a:cs typeface="Calibri" panose="020F0502020204030204" pitchFamily="34" charset="0"/>
              </a:rPr>
              <a:t>Signature Network, Freedom Network, </a:t>
            </a:r>
            <a:r>
              <a:rPr lang="en-US" altLang="en-US" dirty="0">
                <a:solidFill>
                  <a:schemeClr val="tx2"/>
                </a:solidFill>
                <a:cs typeface="Calibri" panose="020F0502020204030204" pitchFamily="34" charset="0"/>
              </a:rPr>
              <a:t>or </a:t>
            </a:r>
            <a:r>
              <a:rPr lang="en-US" altLang="en-US" b="1" dirty="0">
                <a:solidFill>
                  <a:schemeClr val="tx2"/>
                </a:solidFill>
                <a:cs typeface="Calibri" panose="020F0502020204030204" pitchFamily="34" charset="0"/>
              </a:rPr>
              <a:t>First Health Network</a:t>
            </a:r>
            <a:r>
              <a:rPr lang="en-US" altLang="en-US" dirty="0">
                <a:solidFill>
                  <a:schemeClr val="tx2"/>
                </a:solidFill>
                <a:cs typeface="Calibri" panose="020F0502020204030204" pitchFamily="34" charset="0"/>
              </a:rPr>
              <a:t>.</a:t>
            </a:r>
          </a:p>
          <a:p>
            <a:pPr>
              <a:spcBef>
                <a:spcPts val="38"/>
              </a:spcBef>
            </a:pPr>
            <a:endParaRPr lang="en-US" altLang="en-US" dirty="0">
              <a:solidFill>
                <a:schemeClr val="tx2"/>
              </a:solidFill>
              <a:latin typeface="Times New Roman" panose="02020603050405020304" pitchFamily="18" charset="0"/>
              <a:cs typeface="Times New Roman" panose="02020603050405020304" pitchFamily="18" charset="0"/>
            </a:endParaRPr>
          </a:p>
          <a:p>
            <a:r>
              <a:rPr lang="en-US" altLang="en-US" i="0" u="none" dirty="0">
                <a:solidFill>
                  <a:schemeClr val="tx2"/>
                </a:solidFill>
                <a:cs typeface="Calibri" panose="020F0502020204030204" pitchFamily="34" charset="0"/>
              </a:rPr>
              <a:t>For those who elect the Freedom Network Plan Option:</a:t>
            </a:r>
          </a:p>
          <a:p>
            <a:r>
              <a:rPr lang="en-US" altLang="en-US" dirty="0">
                <a:solidFill>
                  <a:schemeClr val="tx2"/>
                </a:solidFill>
                <a:cs typeface="Calibri" panose="020F0502020204030204" pitchFamily="34" charset="0"/>
              </a:rPr>
              <a:t>Since Signature Network providers are included in the Freedom Network, but not all Signature Network providers are reflected in the Freedom Network search, it is recommended that you search in this order:</a:t>
            </a:r>
          </a:p>
          <a:p>
            <a:pPr>
              <a:buFontTx/>
              <a:buAutoNum type="arabicPeriod"/>
            </a:pPr>
            <a:r>
              <a:rPr lang="en-US" altLang="en-US" dirty="0">
                <a:solidFill>
                  <a:schemeClr val="tx2"/>
                </a:solidFill>
                <a:cs typeface="Calibri" panose="020F0502020204030204" pitchFamily="34" charset="0"/>
              </a:rPr>
              <a:t>Signature Network</a:t>
            </a:r>
          </a:p>
          <a:p>
            <a:pPr>
              <a:buFontTx/>
              <a:buAutoNum type="arabicPeriod"/>
            </a:pPr>
            <a:r>
              <a:rPr lang="en-US" altLang="en-US" dirty="0">
                <a:solidFill>
                  <a:schemeClr val="tx2"/>
                </a:solidFill>
                <a:cs typeface="Calibri" panose="020F0502020204030204" pitchFamily="34" charset="0"/>
              </a:rPr>
              <a:t>Freedom Network</a:t>
            </a:r>
          </a:p>
          <a:p>
            <a:endParaRPr lang="en-US" dirty="0"/>
          </a:p>
        </p:txBody>
      </p:sp>
      <p:sp>
        <p:nvSpPr>
          <p:cNvPr id="4" name="Slide Number Placeholder 3"/>
          <p:cNvSpPr>
            <a:spLocks noGrp="1"/>
          </p:cNvSpPr>
          <p:nvPr>
            <p:ph type="sldNum" sz="quarter" idx="5"/>
          </p:nvPr>
        </p:nvSpPr>
        <p:spPr/>
        <p:txBody>
          <a:bodyPr/>
          <a:lstStyle/>
          <a:p>
            <a:fld id="{6E495DCD-542B-4224-87CA-69F2BE052857}" type="slidenum">
              <a:rPr lang="en-US" smtClean="0"/>
              <a:t>8</a:t>
            </a:fld>
            <a:endParaRPr lang="en-US" dirty="0"/>
          </a:p>
        </p:txBody>
      </p:sp>
    </p:spTree>
    <p:extLst>
      <p:ext uri="{BB962C8B-B14F-4D97-AF65-F5344CB8AC3E}">
        <p14:creationId xmlns:p14="http://schemas.microsoft.com/office/powerpoint/2010/main" val="3763935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Both plans provide 100% coverage for preventive services by in-network providers. This means that these services would pay at 100% and would not be subject to your deductible. Included in the preventive benefit are a few services that will pay at 100% regardless of whether they are billed as preventive or diagnostic services.  These include:</a:t>
            </a:r>
          </a:p>
          <a:p>
            <a:pPr marL="171450" indent="-171450">
              <a:buFontTx/>
              <a:buChar char="-"/>
              <a:defRPr/>
            </a:pPr>
            <a:r>
              <a:rPr lang="en-US" altLang="en-US" dirty="0"/>
              <a:t>Mammograms (including 3D) – limited to one per benefit year. Additional mammograms would be subject to your deductible</a:t>
            </a:r>
          </a:p>
          <a:p>
            <a:pPr marL="171450" indent="-171450">
              <a:buFontTx/>
              <a:buChar char="-"/>
              <a:defRPr/>
            </a:pPr>
            <a:r>
              <a:rPr lang="en-US" altLang="en-US" dirty="0"/>
              <a:t>Colonoscopies - limited to one every two years.  Again, additional screenings would be subject to your deductible</a:t>
            </a:r>
          </a:p>
          <a:p>
            <a:pPr marL="171450" indent="-171450">
              <a:buFontTx/>
              <a:buChar char="-"/>
              <a:defRPr/>
            </a:pPr>
            <a:r>
              <a:rPr lang="en-US" altLang="en-US" dirty="0"/>
              <a:t>Vision exams – limited to one per benefit year</a:t>
            </a:r>
          </a:p>
          <a:p>
            <a:pPr>
              <a:defRPr/>
            </a:pPr>
            <a:endParaRPr lang="en-US" altLang="en-US" dirty="0"/>
          </a:p>
          <a:p>
            <a:pPr>
              <a:defRPr/>
            </a:pPr>
            <a:r>
              <a:rPr lang="en-US" altLang="en-US" dirty="0"/>
              <a:t>The other services noted above are also part of the 100% preventive benefit – but would need to be coded or billed, by your health care provider, as a routine/preventive service.</a:t>
            </a:r>
          </a:p>
          <a:p>
            <a:endParaRPr lang="en-US" dirty="0"/>
          </a:p>
        </p:txBody>
      </p:sp>
      <p:sp>
        <p:nvSpPr>
          <p:cNvPr id="4" name="Slide Number Placeholder 3"/>
          <p:cNvSpPr>
            <a:spLocks noGrp="1"/>
          </p:cNvSpPr>
          <p:nvPr>
            <p:ph type="sldNum" sz="quarter" idx="5"/>
          </p:nvPr>
        </p:nvSpPr>
        <p:spPr/>
        <p:txBody>
          <a:bodyPr/>
          <a:lstStyle/>
          <a:p>
            <a:fld id="{6E495DCD-542B-4224-87CA-69F2BE052857}" type="slidenum">
              <a:rPr lang="en-US" smtClean="0"/>
              <a:t>9</a:t>
            </a:fld>
            <a:endParaRPr lang="en-US" dirty="0"/>
          </a:p>
        </p:txBody>
      </p:sp>
    </p:spTree>
    <p:extLst>
      <p:ext uri="{BB962C8B-B14F-4D97-AF65-F5344CB8AC3E}">
        <p14:creationId xmlns:p14="http://schemas.microsoft.com/office/powerpoint/2010/main" val="4137203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FE7C-3513-4DC0-8CAC-67B0DF9AA7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AB3116-FD59-4911-94CE-11498D5BE4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00AB6A-2F4E-44FE-ADD4-F0852DB7C2B8}"/>
              </a:ext>
            </a:extLst>
          </p:cNvPr>
          <p:cNvSpPr>
            <a:spLocks noGrp="1"/>
          </p:cNvSpPr>
          <p:nvPr>
            <p:ph type="dt" sz="half" idx="10"/>
          </p:nvPr>
        </p:nvSpPr>
        <p:spPr/>
        <p:txBody>
          <a:bodyPr/>
          <a:lstStyle/>
          <a:p>
            <a:fld id="{CE1EEDA1-8EDD-4FF8-972E-DBAEE55041BF}" type="datetimeFigureOut">
              <a:rPr lang="en-US" smtClean="0"/>
              <a:t>5/18/2023</a:t>
            </a:fld>
            <a:endParaRPr lang="en-US" dirty="0"/>
          </a:p>
        </p:txBody>
      </p:sp>
      <p:sp>
        <p:nvSpPr>
          <p:cNvPr id="5" name="Footer Placeholder 4">
            <a:extLst>
              <a:ext uri="{FF2B5EF4-FFF2-40B4-BE49-F238E27FC236}">
                <a16:creationId xmlns:a16="http://schemas.microsoft.com/office/drawing/2014/main" id="{3C67701A-0C4A-443E-8012-46516B1C31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72D31C-D0DF-4A93-9C25-A789E698CEAE}"/>
              </a:ext>
            </a:extLst>
          </p:cNvPr>
          <p:cNvSpPr>
            <a:spLocks noGrp="1"/>
          </p:cNvSpPr>
          <p:nvPr>
            <p:ph type="sldNum" sz="quarter" idx="12"/>
          </p:nvPr>
        </p:nvSpPr>
        <p:spPr/>
        <p:txBody>
          <a:bodyPr/>
          <a:lstStyle/>
          <a:p>
            <a:fld id="{AB1528BC-554B-45EB-AF61-10D23F1DD4AC}" type="slidenum">
              <a:rPr lang="en-US" smtClean="0"/>
              <a:t>‹#›</a:t>
            </a:fld>
            <a:endParaRPr lang="en-US" dirty="0"/>
          </a:p>
        </p:txBody>
      </p:sp>
    </p:spTree>
    <p:extLst>
      <p:ext uri="{BB962C8B-B14F-4D97-AF65-F5344CB8AC3E}">
        <p14:creationId xmlns:p14="http://schemas.microsoft.com/office/powerpoint/2010/main" val="75813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51954-441E-4E3D-B1C6-869E2D2C56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00526E-0820-44E6-8520-CFE36715FE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F8B32-DE65-4FCF-B9C5-C1A919B0818B}"/>
              </a:ext>
            </a:extLst>
          </p:cNvPr>
          <p:cNvSpPr>
            <a:spLocks noGrp="1"/>
          </p:cNvSpPr>
          <p:nvPr>
            <p:ph type="dt" sz="half" idx="10"/>
          </p:nvPr>
        </p:nvSpPr>
        <p:spPr/>
        <p:txBody>
          <a:bodyPr/>
          <a:lstStyle/>
          <a:p>
            <a:fld id="{CE1EEDA1-8EDD-4FF8-972E-DBAEE55041BF}" type="datetimeFigureOut">
              <a:rPr lang="en-US" smtClean="0"/>
              <a:t>5/18/2023</a:t>
            </a:fld>
            <a:endParaRPr lang="en-US" dirty="0"/>
          </a:p>
        </p:txBody>
      </p:sp>
      <p:sp>
        <p:nvSpPr>
          <p:cNvPr id="5" name="Footer Placeholder 4">
            <a:extLst>
              <a:ext uri="{FF2B5EF4-FFF2-40B4-BE49-F238E27FC236}">
                <a16:creationId xmlns:a16="http://schemas.microsoft.com/office/drawing/2014/main" id="{03F24504-7C75-4DFE-B799-AECEC3BDFC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7C2F9C-9CF3-4593-A70C-001A7F38A1F8}"/>
              </a:ext>
            </a:extLst>
          </p:cNvPr>
          <p:cNvSpPr>
            <a:spLocks noGrp="1"/>
          </p:cNvSpPr>
          <p:nvPr>
            <p:ph type="sldNum" sz="quarter" idx="12"/>
          </p:nvPr>
        </p:nvSpPr>
        <p:spPr/>
        <p:txBody>
          <a:bodyPr/>
          <a:lstStyle/>
          <a:p>
            <a:fld id="{AB1528BC-554B-45EB-AF61-10D23F1DD4AC}" type="slidenum">
              <a:rPr lang="en-US" smtClean="0"/>
              <a:t>‹#›</a:t>
            </a:fld>
            <a:endParaRPr lang="en-US" dirty="0"/>
          </a:p>
        </p:txBody>
      </p:sp>
    </p:spTree>
    <p:extLst>
      <p:ext uri="{BB962C8B-B14F-4D97-AF65-F5344CB8AC3E}">
        <p14:creationId xmlns:p14="http://schemas.microsoft.com/office/powerpoint/2010/main" val="263663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5A8FC-61BC-43A1-BF43-1A1146C300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77667E-350B-436F-89E5-95B422D99A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C70A1-C1AD-4826-BBF5-B1E8EC5C2D2D}"/>
              </a:ext>
            </a:extLst>
          </p:cNvPr>
          <p:cNvSpPr>
            <a:spLocks noGrp="1"/>
          </p:cNvSpPr>
          <p:nvPr>
            <p:ph type="dt" sz="half" idx="10"/>
          </p:nvPr>
        </p:nvSpPr>
        <p:spPr/>
        <p:txBody>
          <a:bodyPr/>
          <a:lstStyle/>
          <a:p>
            <a:fld id="{CE1EEDA1-8EDD-4FF8-972E-DBAEE55041BF}" type="datetimeFigureOut">
              <a:rPr lang="en-US" smtClean="0"/>
              <a:t>5/18/2023</a:t>
            </a:fld>
            <a:endParaRPr lang="en-US" dirty="0"/>
          </a:p>
        </p:txBody>
      </p:sp>
      <p:sp>
        <p:nvSpPr>
          <p:cNvPr id="5" name="Footer Placeholder 4">
            <a:extLst>
              <a:ext uri="{FF2B5EF4-FFF2-40B4-BE49-F238E27FC236}">
                <a16:creationId xmlns:a16="http://schemas.microsoft.com/office/drawing/2014/main" id="{D950EC64-531C-439F-A751-97A68E8D2A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20A087-700D-4E5C-B4AD-F52D7EB072BB}"/>
              </a:ext>
            </a:extLst>
          </p:cNvPr>
          <p:cNvSpPr>
            <a:spLocks noGrp="1"/>
          </p:cNvSpPr>
          <p:nvPr>
            <p:ph type="sldNum" sz="quarter" idx="12"/>
          </p:nvPr>
        </p:nvSpPr>
        <p:spPr/>
        <p:txBody>
          <a:bodyPr/>
          <a:lstStyle/>
          <a:p>
            <a:fld id="{AB1528BC-554B-45EB-AF61-10D23F1DD4AC}" type="slidenum">
              <a:rPr lang="en-US" smtClean="0"/>
              <a:t>‹#›</a:t>
            </a:fld>
            <a:endParaRPr lang="en-US" dirty="0"/>
          </a:p>
        </p:txBody>
      </p:sp>
    </p:spTree>
    <p:extLst>
      <p:ext uri="{BB962C8B-B14F-4D97-AF65-F5344CB8AC3E}">
        <p14:creationId xmlns:p14="http://schemas.microsoft.com/office/powerpoint/2010/main" val="361755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431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554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2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1F4F-ACE3-4085-B70A-A905C3E5E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57C379-3140-4ADC-A1BA-631D7D3F03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57F7F-23EB-4146-8BA8-87B8F7317F53}"/>
              </a:ext>
            </a:extLst>
          </p:cNvPr>
          <p:cNvSpPr>
            <a:spLocks noGrp="1"/>
          </p:cNvSpPr>
          <p:nvPr>
            <p:ph type="dt" sz="half" idx="10"/>
          </p:nvPr>
        </p:nvSpPr>
        <p:spPr/>
        <p:txBody>
          <a:bodyPr/>
          <a:lstStyle/>
          <a:p>
            <a:fld id="{CE1EEDA1-8EDD-4FF8-972E-DBAEE55041BF}" type="datetimeFigureOut">
              <a:rPr lang="en-US" smtClean="0"/>
              <a:t>5/18/2023</a:t>
            </a:fld>
            <a:endParaRPr lang="en-US" dirty="0"/>
          </a:p>
        </p:txBody>
      </p:sp>
      <p:sp>
        <p:nvSpPr>
          <p:cNvPr id="5" name="Footer Placeholder 4">
            <a:extLst>
              <a:ext uri="{FF2B5EF4-FFF2-40B4-BE49-F238E27FC236}">
                <a16:creationId xmlns:a16="http://schemas.microsoft.com/office/drawing/2014/main" id="{C78B9FB0-1E4C-4DA3-9EA0-09F7E269D0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C01FA7-82C9-4971-A1F6-A3587F6BA656}"/>
              </a:ext>
            </a:extLst>
          </p:cNvPr>
          <p:cNvSpPr>
            <a:spLocks noGrp="1"/>
          </p:cNvSpPr>
          <p:nvPr>
            <p:ph type="sldNum" sz="quarter" idx="12"/>
          </p:nvPr>
        </p:nvSpPr>
        <p:spPr/>
        <p:txBody>
          <a:bodyPr/>
          <a:lstStyle/>
          <a:p>
            <a:fld id="{AB1528BC-554B-45EB-AF61-10D23F1DD4AC}" type="slidenum">
              <a:rPr lang="en-US" smtClean="0"/>
              <a:t>‹#›</a:t>
            </a:fld>
            <a:endParaRPr lang="en-US" dirty="0"/>
          </a:p>
        </p:txBody>
      </p:sp>
    </p:spTree>
    <p:extLst>
      <p:ext uri="{BB962C8B-B14F-4D97-AF65-F5344CB8AC3E}">
        <p14:creationId xmlns:p14="http://schemas.microsoft.com/office/powerpoint/2010/main" val="281154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67A5E-88F2-4623-A8B5-D26836247C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27D2E3-E89F-4201-9968-11826132ED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3BA7C5-02AB-496B-A3D9-921220883E43}"/>
              </a:ext>
            </a:extLst>
          </p:cNvPr>
          <p:cNvSpPr>
            <a:spLocks noGrp="1"/>
          </p:cNvSpPr>
          <p:nvPr>
            <p:ph type="dt" sz="half" idx="10"/>
          </p:nvPr>
        </p:nvSpPr>
        <p:spPr/>
        <p:txBody>
          <a:bodyPr/>
          <a:lstStyle/>
          <a:p>
            <a:fld id="{CE1EEDA1-8EDD-4FF8-972E-DBAEE55041BF}" type="datetimeFigureOut">
              <a:rPr lang="en-US" smtClean="0"/>
              <a:t>5/18/2023</a:t>
            </a:fld>
            <a:endParaRPr lang="en-US" dirty="0"/>
          </a:p>
        </p:txBody>
      </p:sp>
      <p:sp>
        <p:nvSpPr>
          <p:cNvPr id="5" name="Footer Placeholder 4">
            <a:extLst>
              <a:ext uri="{FF2B5EF4-FFF2-40B4-BE49-F238E27FC236}">
                <a16:creationId xmlns:a16="http://schemas.microsoft.com/office/drawing/2014/main" id="{FB305040-BB36-4E43-887B-8C47E397DE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66F18B-6B44-4B88-A30C-868AA97A3554}"/>
              </a:ext>
            </a:extLst>
          </p:cNvPr>
          <p:cNvSpPr>
            <a:spLocks noGrp="1"/>
          </p:cNvSpPr>
          <p:nvPr>
            <p:ph type="sldNum" sz="quarter" idx="12"/>
          </p:nvPr>
        </p:nvSpPr>
        <p:spPr/>
        <p:txBody>
          <a:bodyPr/>
          <a:lstStyle/>
          <a:p>
            <a:fld id="{AB1528BC-554B-45EB-AF61-10D23F1DD4AC}" type="slidenum">
              <a:rPr lang="en-US" smtClean="0"/>
              <a:t>‹#›</a:t>
            </a:fld>
            <a:endParaRPr lang="en-US" dirty="0"/>
          </a:p>
        </p:txBody>
      </p:sp>
    </p:spTree>
    <p:extLst>
      <p:ext uri="{BB962C8B-B14F-4D97-AF65-F5344CB8AC3E}">
        <p14:creationId xmlns:p14="http://schemas.microsoft.com/office/powerpoint/2010/main" val="256608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F3CFE-6BEB-4643-8EE9-86AB932202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19F84A-7860-4F27-8894-E07D08308A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C493DD-10BE-443A-B1E1-6E008A121E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0A5710-1826-4CCE-936A-2F9A2BB40FD7}"/>
              </a:ext>
            </a:extLst>
          </p:cNvPr>
          <p:cNvSpPr>
            <a:spLocks noGrp="1"/>
          </p:cNvSpPr>
          <p:nvPr>
            <p:ph type="dt" sz="half" idx="10"/>
          </p:nvPr>
        </p:nvSpPr>
        <p:spPr/>
        <p:txBody>
          <a:bodyPr/>
          <a:lstStyle/>
          <a:p>
            <a:fld id="{CE1EEDA1-8EDD-4FF8-972E-DBAEE55041BF}" type="datetimeFigureOut">
              <a:rPr lang="en-US" smtClean="0"/>
              <a:t>5/18/2023</a:t>
            </a:fld>
            <a:endParaRPr lang="en-US" dirty="0"/>
          </a:p>
        </p:txBody>
      </p:sp>
      <p:sp>
        <p:nvSpPr>
          <p:cNvPr id="6" name="Footer Placeholder 5">
            <a:extLst>
              <a:ext uri="{FF2B5EF4-FFF2-40B4-BE49-F238E27FC236}">
                <a16:creationId xmlns:a16="http://schemas.microsoft.com/office/drawing/2014/main" id="{D7C18E49-B243-44E1-B539-25EB184FF1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E880F9-377D-45B0-BBC2-7CA29A1A169E}"/>
              </a:ext>
            </a:extLst>
          </p:cNvPr>
          <p:cNvSpPr>
            <a:spLocks noGrp="1"/>
          </p:cNvSpPr>
          <p:nvPr>
            <p:ph type="sldNum" sz="quarter" idx="12"/>
          </p:nvPr>
        </p:nvSpPr>
        <p:spPr/>
        <p:txBody>
          <a:bodyPr/>
          <a:lstStyle/>
          <a:p>
            <a:fld id="{AB1528BC-554B-45EB-AF61-10D23F1DD4AC}" type="slidenum">
              <a:rPr lang="en-US" smtClean="0"/>
              <a:t>‹#›</a:t>
            </a:fld>
            <a:endParaRPr lang="en-US" dirty="0"/>
          </a:p>
        </p:txBody>
      </p:sp>
    </p:spTree>
    <p:extLst>
      <p:ext uri="{BB962C8B-B14F-4D97-AF65-F5344CB8AC3E}">
        <p14:creationId xmlns:p14="http://schemas.microsoft.com/office/powerpoint/2010/main" val="264765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3AEF-DC96-4A56-9B27-E9766BE990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D84C46-EEA6-41F4-A610-10E944CDC2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42FD81-29AE-4B7A-8D1E-8986031922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1ACD10-8660-4028-9EF8-452AA0E19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E3DEF4-A244-498E-8152-50F27FA83D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11A17D-237D-43FA-BAA6-081C37827F3E}"/>
              </a:ext>
            </a:extLst>
          </p:cNvPr>
          <p:cNvSpPr>
            <a:spLocks noGrp="1"/>
          </p:cNvSpPr>
          <p:nvPr>
            <p:ph type="dt" sz="half" idx="10"/>
          </p:nvPr>
        </p:nvSpPr>
        <p:spPr/>
        <p:txBody>
          <a:bodyPr/>
          <a:lstStyle/>
          <a:p>
            <a:fld id="{CE1EEDA1-8EDD-4FF8-972E-DBAEE55041BF}" type="datetimeFigureOut">
              <a:rPr lang="en-US" smtClean="0"/>
              <a:t>5/18/2023</a:t>
            </a:fld>
            <a:endParaRPr lang="en-US" dirty="0"/>
          </a:p>
        </p:txBody>
      </p:sp>
      <p:sp>
        <p:nvSpPr>
          <p:cNvPr id="8" name="Footer Placeholder 7">
            <a:extLst>
              <a:ext uri="{FF2B5EF4-FFF2-40B4-BE49-F238E27FC236}">
                <a16:creationId xmlns:a16="http://schemas.microsoft.com/office/drawing/2014/main" id="{AA963907-DEA5-4C8D-977E-D1762379F3C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1BDB81C-FE07-4597-83F4-DDB2F2582B18}"/>
              </a:ext>
            </a:extLst>
          </p:cNvPr>
          <p:cNvSpPr>
            <a:spLocks noGrp="1"/>
          </p:cNvSpPr>
          <p:nvPr>
            <p:ph type="sldNum" sz="quarter" idx="12"/>
          </p:nvPr>
        </p:nvSpPr>
        <p:spPr/>
        <p:txBody>
          <a:bodyPr/>
          <a:lstStyle/>
          <a:p>
            <a:fld id="{AB1528BC-554B-45EB-AF61-10D23F1DD4AC}" type="slidenum">
              <a:rPr lang="en-US" smtClean="0"/>
              <a:t>‹#›</a:t>
            </a:fld>
            <a:endParaRPr lang="en-US" dirty="0"/>
          </a:p>
        </p:txBody>
      </p:sp>
    </p:spTree>
    <p:extLst>
      <p:ext uri="{BB962C8B-B14F-4D97-AF65-F5344CB8AC3E}">
        <p14:creationId xmlns:p14="http://schemas.microsoft.com/office/powerpoint/2010/main" val="350319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F832-1F11-4091-8828-390F638B42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B96F6D-0CB3-46A3-873D-EA4B7BE7C307}"/>
              </a:ext>
            </a:extLst>
          </p:cNvPr>
          <p:cNvSpPr>
            <a:spLocks noGrp="1"/>
          </p:cNvSpPr>
          <p:nvPr>
            <p:ph type="dt" sz="half" idx="10"/>
          </p:nvPr>
        </p:nvSpPr>
        <p:spPr/>
        <p:txBody>
          <a:bodyPr/>
          <a:lstStyle/>
          <a:p>
            <a:fld id="{CE1EEDA1-8EDD-4FF8-972E-DBAEE55041BF}" type="datetimeFigureOut">
              <a:rPr lang="en-US" smtClean="0"/>
              <a:t>5/18/2023</a:t>
            </a:fld>
            <a:endParaRPr lang="en-US" dirty="0"/>
          </a:p>
        </p:txBody>
      </p:sp>
      <p:sp>
        <p:nvSpPr>
          <p:cNvPr id="4" name="Footer Placeholder 3">
            <a:extLst>
              <a:ext uri="{FF2B5EF4-FFF2-40B4-BE49-F238E27FC236}">
                <a16:creationId xmlns:a16="http://schemas.microsoft.com/office/drawing/2014/main" id="{6157C303-56A1-438A-BB72-667852175BC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166CD9-067C-41CD-84B6-0AB990269300}"/>
              </a:ext>
            </a:extLst>
          </p:cNvPr>
          <p:cNvSpPr>
            <a:spLocks noGrp="1"/>
          </p:cNvSpPr>
          <p:nvPr>
            <p:ph type="sldNum" sz="quarter" idx="12"/>
          </p:nvPr>
        </p:nvSpPr>
        <p:spPr/>
        <p:txBody>
          <a:bodyPr/>
          <a:lstStyle/>
          <a:p>
            <a:fld id="{AB1528BC-554B-45EB-AF61-10D23F1DD4AC}" type="slidenum">
              <a:rPr lang="en-US" smtClean="0"/>
              <a:t>‹#›</a:t>
            </a:fld>
            <a:endParaRPr lang="en-US" dirty="0"/>
          </a:p>
        </p:txBody>
      </p:sp>
    </p:spTree>
    <p:extLst>
      <p:ext uri="{BB962C8B-B14F-4D97-AF65-F5344CB8AC3E}">
        <p14:creationId xmlns:p14="http://schemas.microsoft.com/office/powerpoint/2010/main" val="233641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525C8D-A4F6-47B3-A51C-536492D117B2}"/>
              </a:ext>
            </a:extLst>
          </p:cNvPr>
          <p:cNvSpPr>
            <a:spLocks noGrp="1"/>
          </p:cNvSpPr>
          <p:nvPr>
            <p:ph type="dt" sz="half" idx="10"/>
          </p:nvPr>
        </p:nvSpPr>
        <p:spPr/>
        <p:txBody>
          <a:bodyPr/>
          <a:lstStyle/>
          <a:p>
            <a:fld id="{CE1EEDA1-8EDD-4FF8-972E-DBAEE55041BF}" type="datetimeFigureOut">
              <a:rPr lang="en-US" smtClean="0"/>
              <a:t>5/18/2023</a:t>
            </a:fld>
            <a:endParaRPr lang="en-US" dirty="0"/>
          </a:p>
        </p:txBody>
      </p:sp>
      <p:sp>
        <p:nvSpPr>
          <p:cNvPr id="3" name="Footer Placeholder 2">
            <a:extLst>
              <a:ext uri="{FF2B5EF4-FFF2-40B4-BE49-F238E27FC236}">
                <a16:creationId xmlns:a16="http://schemas.microsoft.com/office/drawing/2014/main" id="{1C938DDB-46FE-446E-B45D-176247ACF44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847A8E-830C-4D35-9BFA-CADA1671E6A9}"/>
              </a:ext>
            </a:extLst>
          </p:cNvPr>
          <p:cNvSpPr>
            <a:spLocks noGrp="1"/>
          </p:cNvSpPr>
          <p:nvPr>
            <p:ph type="sldNum" sz="quarter" idx="12"/>
          </p:nvPr>
        </p:nvSpPr>
        <p:spPr/>
        <p:txBody>
          <a:bodyPr/>
          <a:lstStyle/>
          <a:p>
            <a:fld id="{AB1528BC-554B-45EB-AF61-10D23F1DD4AC}" type="slidenum">
              <a:rPr lang="en-US" smtClean="0"/>
              <a:t>‹#›</a:t>
            </a:fld>
            <a:endParaRPr lang="en-US" dirty="0"/>
          </a:p>
        </p:txBody>
      </p:sp>
    </p:spTree>
    <p:extLst>
      <p:ext uri="{BB962C8B-B14F-4D97-AF65-F5344CB8AC3E}">
        <p14:creationId xmlns:p14="http://schemas.microsoft.com/office/powerpoint/2010/main" val="215844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EBE3-7E08-4AF6-A63C-FDAB744C73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478BC2-8BC6-48D2-92C0-98C454D980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0941A7-BBA0-4009-B611-331C9004E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35C883-7344-4BAD-B799-BE68FAA11A02}"/>
              </a:ext>
            </a:extLst>
          </p:cNvPr>
          <p:cNvSpPr>
            <a:spLocks noGrp="1"/>
          </p:cNvSpPr>
          <p:nvPr>
            <p:ph type="dt" sz="half" idx="10"/>
          </p:nvPr>
        </p:nvSpPr>
        <p:spPr/>
        <p:txBody>
          <a:bodyPr/>
          <a:lstStyle/>
          <a:p>
            <a:fld id="{CE1EEDA1-8EDD-4FF8-972E-DBAEE55041BF}" type="datetimeFigureOut">
              <a:rPr lang="en-US" smtClean="0"/>
              <a:t>5/18/2023</a:t>
            </a:fld>
            <a:endParaRPr lang="en-US" dirty="0"/>
          </a:p>
        </p:txBody>
      </p:sp>
      <p:sp>
        <p:nvSpPr>
          <p:cNvPr id="6" name="Footer Placeholder 5">
            <a:extLst>
              <a:ext uri="{FF2B5EF4-FFF2-40B4-BE49-F238E27FC236}">
                <a16:creationId xmlns:a16="http://schemas.microsoft.com/office/drawing/2014/main" id="{4BADB442-0F25-418C-9906-A2B3CCD2A0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20B6EC-5FCB-415F-BE19-6402DF41EA6B}"/>
              </a:ext>
            </a:extLst>
          </p:cNvPr>
          <p:cNvSpPr>
            <a:spLocks noGrp="1"/>
          </p:cNvSpPr>
          <p:nvPr>
            <p:ph type="sldNum" sz="quarter" idx="12"/>
          </p:nvPr>
        </p:nvSpPr>
        <p:spPr/>
        <p:txBody>
          <a:bodyPr/>
          <a:lstStyle/>
          <a:p>
            <a:fld id="{AB1528BC-554B-45EB-AF61-10D23F1DD4AC}" type="slidenum">
              <a:rPr lang="en-US" smtClean="0"/>
              <a:t>‹#›</a:t>
            </a:fld>
            <a:endParaRPr lang="en-US" dirty="0"/>
          </a:p>
        </p:txBody>
      </p:sp>
    </p:spTree>
    <p:extLst>
      <p:ext uri="{BB962C8B-B14F-4D97-AF65-F5344CB8AC3E}">
        <p14:creationId xmlns:p14="http://schemas.microsoft.com/office/powerpoint/2010/main" val="188750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CF02-A180-4F2E-BA40-9BB6DC769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2B9444-BD68-45E0-9B89-049CB4E9FF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3414534-022A-4EB1-957A-C0053A0A9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9F1E5D-1C2D-4DDE-BC94-F1EBD37540A2}"/>
              </a:ext>
            </a:extLst>
          </p:cNvPr>
          <p:cNvSpPr>
            <a:spLocks noGrp="1"/>
          </p:cNvSpPr>
          <p:nvPr>
            <p:ph type="dt" sz="half" idx="10"/>
          </p:nvPr>
        </p:nvSpPr>
        <p:spPr/>
        <p:txBody>
          <a:bodyPr/>
          <a:lstStyle/>
          <a:p>
            <a:fld id="{CE1EEDA1-8EDD-4FF8-972E-DBAEE55041BF}" type="datetimeFigureOut">
              <a:rPr lang="en-US" smtClean="0"/>
              <a:t>5/18/2023</a:t>
            </a:fld>
            <a:endParaRPr lang="en-US" dirty="0"/>
          </a:p>
        </p:txBody>
      </p:sp>
      <p:sp>
        <p:nvSpPr>
          <p:cNvPr id="6" name="Footer Placeholder 5">
            <a:extLst>
              <a:ext uri="{FF2B5EF4-FFF2-40B4-BE49-F238E27FC236}">
                <a16:creationId xmlns:a16="http://schemas.microsoft.com/office/drawing/2014/main" id="{F16C84BA-48D6-415A-AAD9-1148903ADD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4CDD24-6DC7-4264-92B8-F61E8CD19EC2}"/>
              </a:ext>
            </a:extLst>
          </p:cNvPr>
          <p:cNvSpPr>
            <a:spLocks noGrp="1"/>
          </p:cNvSpPr>
          <p:nvPr>
            <p:ph type="sldNum" sz="quarter" idx="12"/>
          </p:nvPr>
        </p:nvSpPr>
        <p:spPr/>
        <p:txBody>
          <a:bodyPr/>
          <a:lstStyle/>
          <a:p>
            <a:fld id="{AB1528BC-554B-45EB-AF61-10D23F1DD4AC}" type="slidenum">
              <a:rPr lang="en-US" smtClean="0"/>
              <a:t>‹#›</a:t>
            </a:fld>
            <a:endParaRPr lang="en-US" dirty="0"/>
          </a:p>
        </p:txBody>
      </p:sp>
    </p:spTree>
    <p:extLst>
      <p:ext uri="{BB962C8B-B14F-4D97-AF65-F5344CB8AC3E}">
        <p14:creationId xmlns:p14="http://schemas.microsoft.com/office/powerpoint/2010/main" val="85303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FF9058-DA25-491F-8C0A-17ED76A78F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611CA1-F942-4301-8835-29EE5B7D4B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51BA2-5BF5-4466-B8BB-CE167E503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EEDA1-8EDD-4FF8-972E-DBAEE55041BF}" type="datetimeFigureOut">
              <a:rPr lang="en-US" smtClean="0"/>
              <a:t>5/18/2023</a:t>
            </a:fld>
            <a:endParaRPr lang="en-US" dirty="0"/>
          </a:p>
        </p:txBody>
      </p:sp>
      <p:sp>
        <p:nvSpPr>
          <p:cNvPr id="5" name="Footer Placeholder 4">
            <a:extLst>
              <a:ext uri="{FF2B5EF4-FFF2-40B4-BE49-F238E27FC236}">
                <a16:creationId xmlns:a16="http://schemas.microsoft.com/office/drawing/2014/main" id="{D1739B83-E387-4350-A511-DFD50A4F99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2EA16C0-11F0-4D33-995D-FB1BDCF7A7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28BC-554B-45EB-AF61-10D23F1DD4AC}" type="slidenum">
              <a:rPr lang="en-US" smtClean="0"/>
              <a:t>‹#›</a:t>
            </a:fld>
            <a:endParaRPr lang="en-US" dirty="0"/>
          </a:p>
        </p:txBody>
      </p:sp>
    </p:spTree>
    <p:extLst>
      <p:ext uri="{BB962C8B-B14F-4D97-AF65-F5344CB8AC3E}">
        <p14:creationId xmlns:p14="http://schemas.microsoft.com/office/powerpoint/2010/main" val="2561275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18">
            <a:extLst>
              <a:ext uri="{FF2B5EF4-FFF2-40B4-BE49-F238E27FC236}">
                <a16:creationId xmlns:a16="http://schemas.microsoft.com/office/drawing/2014/main" id="{92059886-7C0D-8A42-B058-ACC211DC6108}"/>
              </a:ext>
            </a:extLst>
          </p:cNvPr>
          <p:cNvSpPr txBox="1">
            <a:spLocks/>
          </p:cNvSpPr>
          <p:nvPr userDrawn="1"/>
        </p:nvSpPr>
        <p:spPr>
          <a:xfrm>
            <a:off x="9449270" y="6428311"/>
            <a:ext cx="24938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200" b="1" baseline="0" dirty="0">
              <a:solidFill>
                <a:srgbClr val="707070"/>
              </a:solidFill>
              <a:latin typeface="Calibri" charset="0"/>
              <a:ea typeface="Calibri" charset="0"/>
              <a:cs typeface="Calibri" charset="0"/>
            </a:endParaRPr>
          </a:p>
        </p:txBody>
      </p:sp>
    </p:spTree>
    <p:extLst>
      <p:ext uri="{BB962C8B-B14F-4D97-AF65-F5344CB8AC3E}">
        <p14:creationId xmlns:p14="http://schemas.microsoft.com/office/powerpoint/2010/main" val="823917608"/>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lide Number Placeholder 18">
            <a:extLst>
              <a:ext uri="{FF2B5EF4-FFF2-40B4-BE49-F238E27FC236}">
                <a16:creationId xmlns:a16="http://schemas.microsoft.com/office/drawing/2014/main" id="{92059886-7C0D-8A42-B058-ACC211DC6108}"/>
              </a:ext>
            </a:extLst>
          </p:cNvPr>
          <p:cNvSpPr txBox="1">
            <a:spLocks/>
          </p:cNvSpPr>
          <p:nvPr userDrawn="1"/>
        </p:nvSpPr>
        <p:spPr>
          <a:xfrm>
            <a:off x="9449270" y="6428311"/>
            <a:ext cx="24938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5CF21BA-068C-1C49-9472-D01264DF6A8A}" type="slidenum">
              <a:rPr lang="en-US" sz="1200" b="1" baseline="0" smtClean="0">
                <a:solidFill>
                  <a:srgbClr val="707070"/>
                </a:solidFill>
                <a:latin typeface="Calibri" charset="0"/>
                <a:ea typeface="Calibri" charset="0"/>
                <a:cs typeface="Calibri" charset="0"/>
              </a:rPr>
              <a:pPr algn="r"/>
              <a:t>‹#›</a:t>
            </a:fld>
            <a:endParaRPr lang="en-US" sz="1200" b="1" baseline="0" dirty="0">
              <a:solidFill>
                <a:srgbClr val="707070"/>
              </a:solidFill>
              <a:latin typeface="Calibri" charset="0"/>
              <a:ea typeface="Calibri" charset="0"/>
              <a:cs typeface="Calibri" charset="0"/>
            </a:endParaRPr>
          </a:p>
        </p:txBody>
      </p:sp>
    </p:spTree>
    <p:extLst>
      <p:ext uri="{BB962C8B-B14F-4D97-AF65-F5344CB8AC3E}">
        <p14:creationId xmlns:p14="http://schemas.microsoft.com/office/powerpoint/2010/main" val="204553356"/>
      </p:ext>
    </p:extLst>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47C"/>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984443" y="3471113"/>
            <a:ext cx="6770467" cy="1013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5000" b="1"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Mosinee School District</a:t>
            </a:r>
          </a:p>
        </p:txBody>
      </p:sp>
      <p:sp>
        <p:nvSpPr>
          <p:cNvPr id="8" name="Content Placeholder 2"/>
          <p:cNvSpPr txBox="1">
            <a:spLocks/>
          </p:cNvSpPr>
          <p:nvPr/>
        </p:nvSpPr>
        <p:spPr>
          <a:xfrm>
            <a:off x="1984443" y="3083938"/>
            <a:ext cx="8545309" cy="375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400" b="1" i="1" u="none" strike="noStrike" kern="1200" cap="none" spc="0" normalizeH="0" baseline="0" noProof="0" dirty="0">
              <a:ln>
                <a:noFill/>
              </a:ln>
              <a:solidFill>
                <a:srgbClr val="FFFFFF"/>
              </a:solidFill>
              <a:effectLst/>
              <a:uLnTx/>
              <a:uFillTx/>
              <a:latin typeface="Source Sans Pro Semibold" charset="0"/>
              <a:ea typeface="Source Sans Pro Semibold" charset="0"/>
              <a:cs typeface="Source Sans Pro Semibold" charset="0"/>
            </a:endParaRPr>
          </a:p>
        </p:txBody>
      </p:sp>
      <p:sp>
        <p:nvSpPr>
          <p:cNvPr id="6" name="Rectangle 5"/>
          <p:cNvSpPr/>
          <p:nvPr/>
        </p:nvSpPr>
        <p:spPr>
          <a:xfrm>
            <a:off x="5715" y="0"/>
            <a:ext cx="344149" cy="6849534"/>
          </a:xfrm>
          <a:prstGeom prst="rect">
            <a:avLst/>
          </a:prstGeom>
          <a:solidFill>
            <a:srgbClr val="00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3928" y="836072"/>
            <a:ext cx="2267247" cy="653183"/>
          </a:xfrm>
          <a:prstGeom prst="rect">
            <a:avLst/>
          </a:prstGeom>
        </p:spPr>
      </p:pic>
      <p:sp>
        <p:nvSpPr>
          <p:cNvPr id="3" name="Content Placeholder 2">
            <a:extLst>
              <a:ext uri="{FF2B5EF4-FFF2-40B4-BE49-F238E27FC236}">
                <a16:creationId xmlns:a16="http://schemas.microsoft.com/office/drawing/2014/main" id="{B933EAC3-27D1-9788-4240-1A5274FBF023}"/>
              </a:ext>
            </a:extLst>
          </p:cNvPr>
          <p:cNvSpPr txBox="1">
            <a:spLocks/>
          </p:cNvSpPr>
          <p:nvPr/>
        </p:nvSpPr>
        <p:spPr>
          <a:xfrm>
            <a:off x="2136843" y="3236338"/>
            <a:ext cx="8545309" cy="375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400" b="1" i="1" u="none" strike="noStrike" kern="1200" cap="none" spc="0" normalizeH="0" baseline="0" noProof="0" dirty="0">
                <a:ln>
                  <a:noFill/>
                </a:ln>
                <a:solidFill>
                  <a:srgbClr val="FFFFFF"/>
                </a:solidFill>
                <a:effectLst/>
                <a:uLnTx/>
                <a:uFillTx/>
                <a:latin typeface="Source Sans Pro Semibold" charset="0"/>
                <a:ea typeface="Source Sans Pro Semibold" charset="0"/>
                <a:cs typeface="Source Sans Pro Semibold" charset="0"/>
              </a:rPr>
              <a:t>2023 Open Enrollment Presentation</a:t>
            </a:r>
          </a:p>
        </p:txBody>
      </p:sp>
    </p:spTree>
    <p:extLst>
      <p:ext uri="{BB962C8B-B14F-4D97-AF65-F5344CB8AC3E}">
        <p14:creationId xmlns:p14="http://schemas.microsoft.com/office/powerpoint/2010/main" val="90839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a:xfrm>
            <a:off x="6733635" y="2234231"/>
            <a:ext cx="4229100"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All plans provide 100% coverage for certain medications.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Certain medications are required to be covered as “preventive” as defined by the Affordable Care Act (“ACA”).  Some examples: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Contraceptives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Nicotine replacements and smoking cessation medication (if age 18 and older, limited to 180-day supply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447C"/>
              </a:solidFill>
              <a:latin typeface="Source Sans Pro" charset="0"/>
              <a:ea typeface="Source Sans Pro" charset="0"/>
              <a:cs typeface="Minion Pro" charset="0"/>
            </a:endParaRPr>
          </a:p>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Minion Pro" charset="0"/>
              </a:rPr>
              <a:t>Medications are not subject to deductible or prescription drug copayments.</a:t>
            </a:r>
            <a:endParaRPr kumimoji="0" lang="en-US" sz="10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p:txBody>
      </p:sp>
      <p:sp>
        <p:nvSpPr>
          <p:cNvPr id="7" name="Title 1"/>
          <p:cNvSpPr txBox="1">
            <a:spLocks/>
          </p:cNvSpPr>
          <p:nvPr/>
        </p:nvSpPr>
        <p:spPr>
          <a:xfrm>
            <a:off x="6733635" y="1238316"/>
            <a:ext cx="9700490" cy="99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Preventive Drug List</a:t>
            </a:r>
          </a:p>
        </p:txBody>
      </p:sp>
      <p:sp>
        <p:nvSpPr>
          <p:cNvPr id="26" name="Rectangle 25"/>
          <p:cNvSpPr/>
          <p:nvPr/>
        </p:nvSpPr>
        <p:spPr>
          <a:xfrm>
            <a:off x="0" y="0"/>
            <a:ext cx="344149" cy="6860685"/>
          </a:xfrm>
          <a:prstGeom prst="rect">
            <a:avLst/>
          </a:prstGeom>
          <a:solidFill>
            <a:srgbClr val="FDB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4CDA7A-691B-426A-9BCE-9D191DFFA3F6}"/>
              </a:ext>
            </a:extLst>
          </p:cNvPr>
          <p:cNvPicPr>
            <a:picLocks noChangeAspect="1"/>
          </p:cNvPicPr>
          <p:nvPr/>
        </p:nvPicPr>
        <p:blipFill rotWithShape="1">
          <a:blip r:embed="rId3"/>
          <a:srcRect l="3505"/>
          <a:stretch/>
        </p:blipFill>
        <p:spPr>
          <a:xfrm>
            <a:off x="1229265" y="783124"/>
            <a:ext cx="3937845" cy="5291751"/>
          </a:xfrm>
          <a:prstGeom prst="rect">
            <a:avLst/>
          </a:prstGeom>
        </p:spPr>
      </p:pic>
      <p:pic>
        <p:nvPicPr>
          <p:cNvPr id="10" name="Picture 9">
            <a:extLst>
              <a:ext uri="{FF2B5EF4-FFF2-40B4-BE49-F238E27FC236}">
                <a16:creationId xmlns:a16="http://schemas.microsoft.com/office/drawing/2014/main" id="{FC786323-32E1-4BB5-B039-4F7186C1D6F7}"/>
              </a:ext>
            </a:extLst>
          </p:cNvPr>
          <p:cNvPicPr>
            <a:picLocks noChangeAspect="1"/>
          </p:cNvPicPr>
          <p:nvPr/>
        </p:nvPicPr>
        <p:blipFill>
          <a:blip r:embed="rId4"/>
          <a:stretch>
            <a:fillRect/>
          </a:stretch>
        </p:blipFill>
        <p:spPr>
          <a:xfrm>
            <a:off x="10697188" y="114300"/>
            <a:ext cx="1371719" cy="957155"/>
          </a:xfrm>
          <a:prstGeom prst="rect">
            <a:avLst/>
          </a:prstGeom>
        </p:spPr>
      </p:pic>
    </p:spTree>
    <p:extLst>
      <p:ext uri="{BB962C8B-B14F-4D97-AF65-F5344CB8AC3E}">
        <p14:creationId xmlns:p14="http://schemas.microsoft.com/office/powerpoint/2010/main" val="198970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1873523" y="3705672"/>
            <a:ext cx="245633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Pharmacy Benefit Manager</a:t>
            </a:r>
          </a:p>
        </p:txBody>
      </p:sp>
      <p:sp>
        <p:nvSpPr>
          <p:cNvPr id="17" name="Title 1"/>
          <p:cNvSpPr txBox="1">
            <a:spLocks/>
          </p:cNvSpPr>
          <p:nvPr/>
        </p:nvSpPr>
        <p:spPr>
          <a:xfrm>
            <a:off x="1051791" y="613872"/>
            <a:ext cx="9700490" cy="99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Pharmacy Benefit Manager (PBM)</a:t>
            </a:r>
          </a:p>
        </p:txBody>
      </p:sp>
      <p:sp>
        <p:nvSpPr>
          <p:cNvPr id="20" name="Rectangle 19"/>
          <p:cNvSpPr/>
          <p:nvPr/>
        </p:nvSpPr>
        <p:spPr>
          <a:xfrm>
            <a:off x="4875979" y="3846157"/>
            <a:ext cx="245633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9ADA"/>
                </a:solidFill>
                <a:latin typeface="Source Sans Pro Semibold" charset="0"/>
                <a:ea typeface="Source Sans Pro Semibold" charset="0"/>
                <a:cs typeface="Source Sans Pro Semibold" charset="0"/>
              </a:rPr>
              <a:t>Specialty Pharmacy</a:t>
            </a:r>
            <a:endPar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endParaRPr>
          </a:p>
        </p:txBody>
      </p:sp>
      <p:sp>
        <p:nvSpPr>
          <p:cNvPr id="21" name="Rectangle 20"/>
          <p:cNvSpPr/>
          <p:nvPr/>
        </p:nvSpPr>
        <p:spPr>
          <a:xfrm>
            <a:off x="1959243" y="4413885"/>
            <a:ext cx="2456330"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Allowed up to a 90-day supply of medication through retail or mail-order.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Retail pharmacies include, but are not limited to: Wal-Mart, Walgreens, CVS, Young’s Drug Store, etc.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Source Sans Pro Semibold" charset="0"/>
              <a:ea typeface="Source Sans Pro Semibold" charset="0"/>
              <a:cs typeface="Source Sans Pro Semibold" charset="0"/>
            </a:endParaRPr>
          </a:p>
        </p:txBody>
      </p:sp>
      <p:pic>
        <p:nvPicPr>
          <p:cNvPr id="9" name="Picture 2" descr="Logo&#10;&#10;Description automatically generated">
            <a:extLst>
              <a:ext uri="{FF2B5EF4-FFF2-40B4-BE49-F238E27FC236}">
                <a16:creationId xmlns:a16="http://schemas.microsoft.com/office/drawing/2014/main" id="{18522ADC-848A-4F95-BCBE-A666719451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2697062"/>
            <a:ext cx="24534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E85BE1C-B4BF-46CE-B407-A3EA4A7DF6D7}"/>
              </a:ext>
            </a:extLst>
          </p:cNvPr>
          <p:cNvSpPr/>
          <p:nvPr/>
        </p:nvSpPr>
        <p:spPr>
          <a:xfrm>
            <a:off x="1051791" y="1520785"/>
            <a:ext cx="6895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Pharmacy Benefit Management services are through Navitus and their wholly-owned specialty pharmacy, Lumicera.</a:t>
            </a:r>
          </a:p>
        </p:txBody>
      </p:sp>
      <p:pic>
        <p:nvPicPr>
          <p:cNvPr id="12" name="Picture 3" descr="Logo, company name&#10;&#10;Description automatically generated">
            <a:extLst>
              <a:ext uri="{FF2B5EF4-FFF2-40B4-BE49-F238E27FC236}">
                <a16:creationId xmlns:a16="http://schemas.microsoft.com/office/drawing/2014/main" id="{C57361E7-4004-4EFC-9E59-80F4E8BBC6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7432" y="2567553"/>
            <a:ext cx="2453423" cy="77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8EE30964-7B0E-488D-861A-2BECD6F20269}"/>
              </a:ext>
            </a:extLst>
          </p:cNvPr>
          <p:cNvSpPr/>
          <p:nvPr/>
        </p:nvSpPr>
        <p:spPr>
          <a:xfrm>
            <a:off x="7878435" y="3846157"/>
            <a:ext cx="245633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9ADA"/>
                </a:solidFill>
                <a:latin typeface="Source Sans Pro Semibold" charset="0"/>
                <a:ea typeface="Source Sans Pro Semibold" charset="0"/>
                <a:cs typeface="Source Sans Pro Semibold" charset="0"/>
              </a:rPr>
              <a:t>Mail-Order Vendor</a:t>
            </a:r>
            <a:endPar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endParaRPr>
          </a:p>
        </p:txBody>
      </p:sp>
      <p:sp>
        <p:nvSpPr>
          <p:cNvPr id="15" name="Rectangle 14">
            <a:extLst>
              <a:ext uri="{FF2B5EF4-FFF2-40B4-BE49-F238E27FC236}">
                <a16:creationId xmlns:a16="http://schemas.microsoft.com/office/drawing/2014/main" id="{9A1D547F-0EB5-4957-A337-F077977B6350}"/>
              </a:ext>
            </a:extLst>
          </p:cNvPr>
          <p:cNvSpPr/>
          <p:nvPr/>
        </p:nvSpPr>
        <p:spPr>
          <a:xfrm>
            <a:off x="4996022" y="4413885"/>
            <a:ext cx="245633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Limited to 30-day supply of medication dispensed through Lumicera.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447C"/>
              </a:solidFill>
              <a:latin typeface="Source Sans Pro" charset="0"/>
              <a:ea typeface="Source Sans Pro" charset="0"/>
              <a:cs typeface="Source Sans Pro" charset="0"/>
            </a:endParaRPr>
          </a:p>
        </p:txBody>
      </p:sp>
      <p:sp>
        <p:nvSpPr>
          <p:cNvPr id="16" name="Rectangle 15">
            <a:extLst>
              <a:ext uri="{FF2B5EF4-FFF2-40B4-BE49-F238E27FC236}">
                <a16:creationId xmlns:a16="http://schemas.microsoft.com/office/drawing/2014/main" id="{D799312B-25E9-4A5D-B0CA-008FE142F6C5}"/>
              </a:ext>
            </a:extLst>
          </p:cNvPr>
          <p:cNvSpPr/>
          <p:nvPr/>
        </p:nvSpPr>
        <p:spPr>
          <a:xfrm>
            <a:off x="8032801" y="4413885"/>
            <a:ext cx="245633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If you elect mail-order, Postal Prescription Services (PPS) is the vendor that will dispense.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447C"/>
              </a:solidFill>
              <a:latin typeface="Source Sans Pro" charset="0"/>
              <a:ea typeface="Source Sans Pro" charset="0"/>
              <a:cs typeface="Source Sans Pro" charset="0"/>
            </a:endParaRPr>
          </a:p>
        </p:txBody>
      </p:sp>
      <p:pic>
        <p:nvPicPr>
          <p:cNvPr id="24" name="Picture 2" descr="PPS - Sign In">
            <a:extLst>
              <a:ext uri="{FF2B5EF4-FFF2-40B4-BE49-F238E27FC236}">
                <a16:creationId xmlns:a16="http://schemas.microsoft.com/office/drawing/2014/main" id="{0D957909-1451-4B76-A7D9-C184C7CCD1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3553" y="2521482"/>
            <a:ext cx="1646094" cy="109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61E41D41-D435-463C-89F9-CDEBDD6C0225}"/>
              </a:ext>
            </a:extLst>
          </p:cNvPr>
          <p:cNvPicPr>
            <a:picLocks noChangeAspect="1"/>
          </p:cNvPicPr>
          <p:nvPr/>
        </p:nvPicPr>
        <p:blipFill>
          <a:blip r:embed="rId6"/>
          <a:stretch>
            <a:fillRect/>
          </a:stretch>
        </p:blipFill>
        <p:spPr>
          <a:xfrm>
            <a:off x="10752281" y="154674"/>
            <a:ext cx="1371719" cy="957155"/>
          </a:xfrm>
          <a:prstGeom prst="rect">
            <a:avLst/>
          </a:prstGeom>
        </p:spPr>
      </p:pic>
    </p:spTree>
    <p:extLst>
      <p:ext uri="{BB962C8B-B14F-4D97-AF65-F5344CB8AC3E}">
        <p14:creationId xmlns:p14="http://schemas.microsoft.com/office/powerpoint/2010/main" val="36741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056181" y="1931253"/>
            <a:ext cx="4745529" cy="24929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rPr>
              <a:t>Mail-Order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www.PPSRX.com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1.800.552.6694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If you are interested in the mail-order program</a:t>
            </a:r>
            <a:r>
              <a:rPr lang="en-US" sz="1200" dirty="0">
                <a:solidFill>
                  <a:srgbClr val="00447C"/>
                </a:solidFill>
                <a:latin typeface="Source Sans Pro" charset="0"/>
                <a:ea typeface="Source Sans Pro" charset="0"/>
                <a:cs typeface="Source Sans Pro" charset="0"/>
              </a:rPr>
              <a:t>, c</a:t>
            </a: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all PPS at the number listed above</a:t>
            </a:r>
            <a:r>
              <a:rPr lang="en-US" sz="1200" dirty="0">
                <a:solidFill>
                  <a:srgbClr val="00447C"/>
                </a:solidFill>
                <a:latin typeface="Source Sans Pro" charset="0"/>
                <a:ea typeface="Source Sans Pro" charset="0"/>
                <a:cs typeface="Source Sans Pro" charset="0"/>
              </a:rPr>
              <a:t>. They can assist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447C"/>
              </a:solidFill>
              <a:latin typeface="Source Sans Pro" charset="0"/>
              <a:ea typeface="Source Sans Pro" charset="0"/>
              <a:cs typeface="Source Sans Pro" charset="0"/>
            </a:endParaRPr>
          </a:p>
          <a:p>
            <a:pPr marL="685800" lvl="1" indent="-228600">
              <a:buFont typeface="Arial" panose="020B0604020202020204" pitchFamily="34" charset="0"/>
              <a:buChar cha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Setting up your account</a:t>
            </a:r>
          </a:p>
          <a:p>
            <a:pPr marL="685800" lvl="1" indent="-228600">
              <a:buFont typeface="Arial" panose="020B0604020202020204" pitchFamily="34" charset="0"/>
              <a:buChar char="•"/>
            </a:pPr>
            <a:r>
              <a:rPr lang="en-US" sz="1200" dirty="0">
                <a:solidFill>
                  <a:srgbClr val="00447C"/>
                </a:solidFill>
                <a:latin typeface="Source Sans Pro" charset="0"/>
                <a:ea typeface="Source Sans Pro" charset="0"/>
                <a:cs typeface="Source Sans Pro" charset="0"/>
              </a:rPr>
              <a:t>Obtaining prescriptions from your physician</a:t>
            </a:r>
          </a:p>
          <a:p>
            <a:pPr marL="685800" lvl="1" indent="-228600">
              <a:buFont typeface="Arial" panose="020B0604020202020204" pitchFamily="34" charset="0"/>
              <a:buChar cha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And filling medications through the mail-order program</a:t>
            </a:r>
          </a:p>
        </p:txBody>
      </p:sp>
      <p:sp>
        <p:nvSpPr>
          <p:cNvPr id="7" name="Title 1"/>
          <p:cNvSpPr txBox="1">
            <a:spLocks/>
          </p:cNvSpPr>
          <p:nvPr/>
        </p:nvSpPr>
        <p:spPr>
          <a:xfrm>
            <a:off x="1038927" y="611088"/>
            <a:ext cx="9700490" cy="99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Postal Prescription Services (PPS)</a:t>
            </a:r>
          </a:p>
        </p:txBody>
      </p:sp>
      <p:pic>
        <p:nvPicPr>
          <p:cNvPr id="4" name="Picture 3" descr="Text&#10;&#10;Description automatically generated">
            <a:extLst>
              <a:ext uri="{FF2B5EF4-FFF2-40B4-BE49-F238E27FC236}">
                <a16:creationId xmlns:a16="http://schemas.microsoft.com/office/drawing/2014/main" id="{B2F5733B-14F3-4DE6-B49F-F13224E40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856" y="1710490"/>
            <a:ext cx="5496855" cy="3875518"/>
          </a:xfrm>
          <a:prstGeom prst="rect">
            <a:avLst/>
          </a:prstGeom>
        </p:spPr>
      </p:pic>
      <p:pic>
        <p:nvPicPr>
          <p:cNvPr id="5" name="Picture 2" descr="PPS - Sign In">
            <a:extLst>
              <a:ext uri="{FF2B5EF4-FFF2-40B4-BE49-F238E27FC236}">
                <a16:creationId xmlns:a16="http://schemas.microsoft.com/office/drawing/2014/main" id="{7781C60F-8A37-4586-BE8D-B034D0907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17" y="5302491"/>
            <a:ext cx="2321254" cy="154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0384355-89F3-4298-A1F4-4C0A4F8E9D7D}"/>
              </a:ext>
            </a:extLst>
          </p:cNvPr>
          <p:cNvPicPr>
            <a:picLocks noChangeAspect="1"/>
          </p:cNvPicPr>
          <p:nvPr/>
        </p:nvPicPr>
        <p:blipFill>
          <a:blip r:embed="rId5"/>
          <a:stretch>
            <a:fillRect/>
          </a:stretch>
        </p:blipFill>
        <p:spPr>
          <a:xfrm>
            <a:off x="10690991" y="80767"/>
            <a:ext cx="1371719" cy="957155"/>
          </a:xfrm>
          <a:prstGeom prst="rect">
            <a:avLst/>
          </a:prstGeom>
        </p:spPr>
      </p:pic>
    </p:spTree>
    <p:extLst>
      <p:ext uri="{BB962C8B-B14F-4D97-AF65-F5344CB8AC3E}">
        <p14:creationId xmlns:p14="http://schemas.microsoft.com/office/powerpoint/2010/main" val="209497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47C"/>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981200" y="3086616"/>
            <a:ext cx="9906000" cy="1013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5000" b="1"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Other</a:t>
            </a:r>
            <a:r>
              <a:rPr lang="en-US" sz="5000" b="1" dirty="0">
                <a:solidFill>
                  <a:srgbClr val="FFFFFF"/>
                </a:solidFill>
                <a:latin typeface="Source Sans Pro" charset="0"/>
                <a:ea typeface="Source Sans Pro" charset="0"/>
                <a:cs typeface="Source Sans Pro" charset="0"/>
              </a:rPr>
              <a:t> </a:t>
            </a:r>
            <a:r>
              <a:rPr kumimoji="0" lang="en-US" sz="5000" b="1"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Value-Added Benefits</a:t>
            </a:r>
          </a:p>
        </p:txBody>
      </p:sp>
      <p:sp>
        <p:nvSpPr>
          <p:cNvPr id="11" name="Rectangle 10"/>
          <p:cNvSpPr/>
          <p:nvPr/>
        </p:nvSpPr>
        <p:spPr>
          <a:xfrm>
            <a:off x="5715" y="0"/>
            <a:ext cx="344149" cy="6849534"/>
          </a:xfrm>
          <a:prstGeom prst="rect">
            <a:avLst/>
          </a:prstGeom>
          <a:solidFill>
            <a:srgbClr val="FDB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0D82D1B-9AB8-41A4-AE36-C55FFB13E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6298" y="417328"/>
            <a:ext cx="2267247" cy="653183"/>
          </a:xfrm>
          <a:prstGeom prst="rect">
            <a:avLst/>
          </a:prstGeom>
        </p:spPr>
      </p:pic>
    </p:spTree>
    <p:extLst>
      <p:ext uri="{BB962C8B-B14F-4D97-AF65-F5344CB8AC3E}">
        <p14:creationId xmlns:p14="http://schemas.microsoft.com/office/powerpoint/2010/main" val="88814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038927" y="1607003"/>
            <a:ext cx="3080146" cy="29854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rPr>
              <a:t>MDLive is an alternative to traditional health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9ADA"/>
                </a:solidFill>
                <a:latin typeface="Source Sans Pro Semibold" charset="0"/>
                <a:ea typeface="Source Sans Pro Semibold" charset="0"/>
                <a:cs typeface="Source Sans Pro Semibold" charset="0"/>
              </a:rPr>
              <a:t>1.888.632.2738</a:t>
            </a:r>
            <a:endPar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Board certified doctors can visit with you either by phone or secure video to help treat any non-emergency medical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Licensed behavioral health therapists offer online video therapy  sessions, on your schedule from wherever you’re located.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rgbClr val="009ADA"/>
              </a:solidFill>
              <a:latin typeface="Source Sans Pro Semibold" charset="0"/>
              <a:ea typeface="Source Sans Pro Semibold" charset="0"/>
              <a:cs typeface="Source Sans Pro Semibold" charset="0"/>
            </a:endParaRPr>
          </a:p>
        </p:txBody>
      </p:sp>
      <p:sp>
        <p:nvSpPr>
          <p:cNvPr id="7" name="Title 1"/>
          <p:cNvSpPr txBox="1">
            <a:spLocks/>
          </p:cNvSpPr>
          <p:nvPr/>
        </p:nvSpPr>
        <p:spPr>
          <a:xfrm>
            <a:off x="1038927" y="611088"/>
            <a:ext cx="9700490" cy="99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MDLive</a:t>
            </a:r>
          </a:p>
        </p:txBody>
      </p:sp>
      <p:pic>
        <p:nvPicPr>
          <p:cNvPr id="4" name="Picture 3" descr="Table&#10;&#10;Description automatically generated">
            <a:extLst>
              <a:ext uri="{FF2B5EF4-FFF2-40B4-BE49-F238E27FC236}">
                <a16:creationId xmlns:a16="http://schemas.microsoft.com/office/drawing/2014/main" id="{E5AE3A5B-BDBE-488E-ABC5-E2604A400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897" y="1487361"/>
            <a:ext cx="7797677" cy="4994120"/>
          </a:xfrm>
          <a:prstGeom prst="rect">
            <a:avLst/>
          </a:prstGeom>
        </p:spPr>
      </p:pic>
      <p:pic>
        <p:nvPicPr>
          <p:cNvPr id="8" name="Picture 7">
            <a:extLst>
              <a:ext uri="{FF2B5EF4-FFF2-40B4-BE49-F238E27FC236}">
                <a16:creationId xmlns:a16="http://schemas.microsoft.com/office/drawing/2014/main" id="{ABB3F8EE-F6DF-47DD-B8E9-6FFAA607A21B}"/>
              </a:ext>
            </a:extLst>
          </p:cNvPr>
          <p:cNvPicPr>
            <a:picLocks noChangeAspect="1"/>
          </p:cNvPicPr>
          <p:nvPr/>
        </p:nvPicPr>
        <p:blipFill>
          <a:blip r:embed="rId4"/>
          <a:stretch>
            <a:fillRect/>
          </a:stretch>
        </p:blipFill>
        <p:spPr>
          <a:xfrm>
            <a:off x="10690991" y="80767"/>
            <a:ext cx="1371719" cy="957155"/>
          </a:xfrm>
          <a:prstGeom prst="rect">
            <a:avLst/>
          </a:prstGeom>
        </p:spPr>
      </p:pic>
    </p:spTree>
    <p:extLst>
      <p:ext uri="{BB962C8B-B14F-4D97-AF65-F5344CB8AC3E}">
        <p14:creationId xmlns:p14="http://schemas.microsoft.com/office/powerpoint/2010/main" val="85581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038926" y="1607003"/>
            <a:ext cx="8002524"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rPr>
              <a:t>Provides access to valuable assistance, support and resources at no cost to you</a:t>
            </a:r>
            <a:r>
              <a:rPr lang="en-US" sz="2000" b="1" dirty="0">
                <a:solidFill>
                  <a:srgbClr val="00447C"/>
                </a:solidFill>
                <a:latin typeface="Source Sans Pro Semibold" charset="0"/>
                <a:ea typeface="Source Sans Pro Semibold" charset="0"/>
                <a:cs typeface="Source Sans Pro Semibold"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9ADA"/>
                </a:solidFill>
                <a:latin typeface="Source Sans Pro Semibold" charset="0"/>
                <a:ea typeface="Source Sans Pro Semibold" charset="0"/>
                <a:cs typeface="Source Sans Pro Semibold" charset="0"/>
              </a:rPr>
              <a:t>1.866.220.3138</a:t>
            </a:r>
            <a:endPar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Access to services 24 hours a day, 7 days a week.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Unlimited telephone calls to Nurseline Medical Services  Representatives and Nurses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Calls are screened for priority so that the most urgent  calls receive immediate attention by the 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Staffed by Registered Nurses with an average of 20-years of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Unlimited access to Nurseline audio library with 400+  messages on general topics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rgbClr val="009ADA"/>
              </a:solidFill>
              <a:latin typeface="Source Sans Pro Semibold" charset="0"/>
              <a:ea typeface="Source Sans Pro Semibold" charset="0"/>
              <a:cs typeface="Source Sans Pro Semibold" charset="0"/>
            </a:endParaRPr>
          </a:p>
        </p:txBody>
      </p:sp>
      <p:sp>
        <p:nvSpPr>
          <p:cNvPr id="7" name="Title 1"/>
          <p:cNvSpPr txBox="1">
            <a:spLocks/>
          </p:cNvSpPr>
          <p:nvPr/>
        </p:nvSpPr>
        <p:spPr>
          <a:xfrm>
            <a:off x="1038927" y="611088"/>
            <a:ext cx="9700490" cy="99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Nurseline</a:t>
            </a:r>
          </a:p>
        </p:txBody>
      </p:sp>
      <p:pic>
        <p:nvPicPr>
          <p:cNvPr id="8" name="Picture 7">
            <a:extLst>
              <a:ext uri="{FF2B5EF4-FFF2-40B4-BE49-F238E27FC236}">
                <a16:creationId xmlns:a16="http://schemas.microsoft.com/office/drawing/2014/main" id="{ABB3F8EE-F6DF-47DD-B8E9-6FFAA607A21B}"/>
              </a:ext>
            </a:extLst>
          </p:cNvPr>
          <p:cNvPicPr>
            <a:picLocks noChangeAspect="1"/>
          </p:cNvPicPr>
          <p:nvPr/>
        </p:nvPicPr>
        <p:blipFill>
          <a:blip r:embed="rId3"/>
          <a:stretch>
            <a:fillRect/>
          </a:stretch>
        </p:blipFill>
        <p:spPr>
          <a:xfrm>
            <a:off x="10690991" y="80767"/>
            <a:ext cx="1371719" cy="957155"/>
          </a:xfrm>
          <a:prstGeom prst="rect">
            <a:avLst/>
          </a:prstGeom>
        </p:spPr>
      </p:pic>
      <p:pic>
        <p:nvPicPr>
          <p:cNvPr id="5" name="Picture 4">
            <a:extLst>
              <a:ext uri="{FF2B5EF4-FFF2-40B4-BE49-F238E27FC236}">
                <a16:creationId xmlns:a16="http://schemas.microsoft.com/office/drawing/2014/main" id="{AD35B029-4EAB-4C5F-886A-C60A6BDBB66C}"/>
              </a:ext>
            </a:extLst>
          </p:cNvPr>
          <p:cNvPicPr>
            <a:picLocks noChangeAspect="1"/>
          </p:cNvPicPr>
          <p:nvPr/>
        </p:nvPicPr>
        <p:blipFill>
          <a:blip r:embed="rId4"/>
          <a:stretch>
            <a:fillRect/>
          </a:stretch>
        </p:blipFill>
        <p:spPr>
          <a:xfrm>
            <a:off x="7396435" y="4218074"/>
            <a:ext cx="3756639" cy="1917863"/>
          </a:xfrm>
          <a:prstGeom prst="rect">
            <a:avLst/>
          </a:prstGeom>
        </p:spPr>
      </p:pic>
    </p:spTree>
    <p:extLst>
      <p:ext uri="{BB962C8B-B14F-4D97-AF65-F5344CB8AC3E}">
        <p14:creationId xmlns:p14="http://schemas.microsoft.com/office/powerpoint/2010/main" val="3781334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038926" y="1607003"/>
            <a:ext cx="4703848" cy="46474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rPr>
              <a:t>Fitness reimbursement program where you can earn a $30 reward each month.</a:t>
            </a:r>
            <a:endParaRPr lang="en-US" sz="2000" b="1" dirty="0">
              <a:solidFill>
                <a:srgbClr val="00447C"/>
              </a:solidFill>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9ADA"/>
                </a:solidFill>
                <a:latin typeface="Source Sans Pro Semibold" charset="0"/>
                <a:ea typeface="Source Sans Pro Semibold" charset="0"/>
                <a:cs typeface="Source Sans Pro Semibold" charset="0"/>
              </a:rPr>
              <a:t>Who qualifies?</a:t>
            </a:r>
            <a:endPar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447C"/>
                </a:solidFill>
                <a:latin typeface="Source Sans Pro" charset="0"/>
                <a:ea typeface="Source Sans Pro" charset="0"/>
                <a:cs typeface="Source Sans Pro" charset="0"/>
              </a:rPr>
              <a:t>Must be age 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Enrolled on the health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447C"/>
                </a:solidFill>
                <a:latin typeface="Source Sans Pro" charset="0"/>
                <a:ea typeface="Source Sans Pro" charset="0"/>
                <a:cs typeface="Source Sans Pro" charset="0"/>
              </a:rPr>
              <a:t>Visit an eligible facility (workouts from home are not eligible)</a:t>
            </a:r>
            <a:endPar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9ADA"/>
                </a:solidFill>
                <a:latin typeface="Source Sans Pro Semibold" charset="0"/>
                <a:ea typeface="Source Sans Pro Semibold" charset="0"/>
                <a:cs typeface="Source Sans Pro Semibold" charset="0"/>
              </a:rPr>
              <a:t>How do you earn the $30 reward?</a:t>
            </a:r>
            <a:endPar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447C"/>
                </a:solidFill>
                <a:latin typeface="Source Sans Pro" charset="0"/>
                <a:ea typeface="Source Sans Pro" charset="0"/>
                <a:cs typeface="Source Sans Pro" charset="0"/>
              </a:rPr>
              <a:t>Visit eligible facility at least 10-times a month for 30-minutes each visit.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9ADA"/>
                </a:solidFill>
                <a:latin typeface="Source Sans Pro Semibold" charset="0"/>
                <a:ea typeface="Source Sans Pro Semibold" charset="0"/>
                <a:cs typeface="Source Sans Pro Semibold" charset="0"/>
              </a:rPr>
              <a:t>How do you track visits?</a:t>
            </a:r>
            <a:endPar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00447C"/>
                </a:solidFill>
                <a:latin typeface="Source Sans Pro" charset="0"/>
                <a:ea typeface="Source Sans Pro" charset="0"/>
                <a:cs typeface="Source Sans Pro" charset="0"/>
              </a:rPr>
              <a:t>ASHConnect mobile app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00447C"/>
                </a:solidFill>
                <a:latin typeface="Source Sans Pro" charset="0"/>
                <a:ea typeface="Source Sans Pro" charset="0"/>
                <a:cs typeface="Source Sans Pro" charset="0"/>
              </a:rPr>
              <a:t>Complete paper visit submission form and submit to ASH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Automatic submission – </a:t>
            </a:r>
            <a:r>
              <a:rPr lang="en-US" sz="1200" dirty="0">
                <a:solidFill>
                  <a:srgbClr val="00447C"/>
                </a:solidFill>
                <a:latin typeface="Source Sans Pro" charset="0"/>
                <a:ea typeface="Source Sans Pro" charset="0"/>
                <a:cs typeface="Source Sans Pro" charset="0"/>
              </a:rPr>
              <a:t>a limited number of facilities will submit your visits on your behalf</a:t>
            </a:r>
            <a:endPar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rgbClr val="009ADA"/>
              </a:solidFill>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rgbClr val="009ADA"/>
              </a:solidFill>
              <a:latin typeface="Source Sans Pro Semibold" charset="0"/>
              <a:ea typeface="Source Sans Pro Semibold" charset="0"/>
              <a:cs typeface="Source Sans Pro Semibold" charset="0"/>
            </a:endParaRPr>
          </a:p>
        </p:txBody>
      </p:sp>
      <p:sp>
        <p:nvSpPr>
          <p:cNvPr id="7" name="Title 1"/>
          <p:cNvSpPr txBox="1">
            <a:spLocks/>
          </p:cNvSpPr>
          <p:nvPr/>
        </p:nvSpPr>
        <p:spPr>
          <a:xfrm>
            <a:off x="1038927" y="611088"/>
            <a:ext cx="9700490" cy="99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Exercise Rewards</a:t>
            </a:r>
          </a:p>
        </p:txBody>
      </p:sp>
      <p:pic>
        <p:nvPicPr>
          <p:cNvPr id="8" name="Picture 7">
            <a:extLst>
              <a:ext uri="{FF2B5EF4-FFF2-40B4-BE49-F238E27FC236}">
                <a16:creationId xmlns:a16="http://schemas.microsoft.com/office/drawing/2014/main" id="{ABB3F8EE-F6DF-47DD-B8E9-6FFAA607A21B}"/>
              </a:ext>
            </a:extLst>
          </p:cNvPr>
          <p:cNvPicPr>
            <a:picLocks noChangeAspect="1"/>
          </p:cNvPicPr>
          <p:nvPr/>
        </p:nvPicPr>
        <p:blipFill>
          <a:blip r:embed="rId3"/>
          <a:stretch>
            <a:fillRect/>
          </a:stretch>
        </p:blipFill>
        <p:spPr>
          <a:xfrm>
            <a:off x="10690991" y="80767"/>
            <a:ext cx="1371719" cy="957155"/>
          </a:xfrm>
          <a:prstGeom prst="rect">
            <a:avLst/>
          </a:prstGeom>
        </p:spPr>
      </p:pic>
      <p:sp>
        <p:nvSpPr>
          <p:cNvPr id="6" name="Rectangle 5">
            <a:extLst>
              <a:ext uri="{FF2B5EF4-FFF2-40B4-BE49-F238E27FC236}">
                <a16:creationId xmlns:a16="http://schemas.microsoft.com/office/drawing/2014/main" id="{064EC9AD-4825-4130-94FA-3BA34D9600B3}"/>
              </a:ext>
            </a:extLst>
          </p:cNvPr>
          <p:cNvSpPr/>
          <p:nvPr/>
        </p:nvSpPr>
        <p:spPr>
          <a:xfrm>
            <a:off x="5889171" y="2265029"/>
            <a:ext cx="4703848" cy="42780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How do I claim my $30 reward?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Login to www.ExerciseRewards.com and go to Rewards to redeem.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Otherwise, after period passes, the reward will automatically be mailed.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To b</a:t>
            </a:r>
            <a:r>
              <a:rPr lang="en-US" sz="1600" b="1" dirty="0">
                <a:solidFill>
                  <a:srgbClr val="009ADA"/>
                </a:solidFill>
                <a:latin typeface="Source Sans Pro Semibold" charset="0"/>
                <a:ea typeface="Source Sans Pro Semibold" charset="0"/>
                <a:cs typeface="Source Sans Pro Semibold" charset="0"/>
              </a:rPr>
              <a:t>e considered an eligible facility, must meet this criteria:</a:t>
            </a:r>
            <a:endPar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00447C"/>
                </a:solidFill>
                <a:latin typeface="Source Sans Pro" charset="0"/>
                <a:ea typeface="Source Sans Pro" charset="0"/>
                <a:cs typeface="Source Sans Pro" charset="0"/>
              </a:rPr>
              <a:t>Must have staff oversight and be open to the general  public.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00447C"/>
                </a:solidFill>
                <a:latin typeface="Source Sans Pro" charset="0"/>
                <a:ea typeface="Source Sans Pro" charset="0"/>
                <a:cs typeface="Source Sans Pro" charset="0"/>
              </a:rPr>
              <a:t>Must offer a membership agreement.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00447C"/>
                </a:solidFill>
                <a:latin typeface="Source Sans Pro" charset="0"/>
                <a:ea typeface="Source Sans Pro" charset="0"/>
                <a:cs typeface="Source Sans Pro" charset="0"/>
              </a:rPr>
              <a:t>Must collect monthly or yearly fees and indicated by the  membership agreement.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00447C"/>
                </a:solidFill>
                <a:latin typeface="Source Sans Pro" charset="0"/>
                <a:ea typeface="Source Sans Pro" charset="0"/>
                <a:cs typeface="Source Sans Pro" charset="0"/>
              </a:rPr>
              <a:t>Must have a clean Better Business Bureau record.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00447C"/>
                </a:solidFill>
                <a:latin typeface="Source Sans Pro" charset="0"/>
                <a:ea typeface="Source Sans Pro" charset="0"/>
                <a:cs typeface="Source Sans Pro" charset="0"/>
              </a:rPr>
              <a:t>Must carry liability insurance.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00447C"/>
                </a:solidFill>
                <a:latin typeface="Source Sans Pro" charset="0"/>
                <a:ea typeface="Source Sans Pro" charset="0"/>
                <a:cs typeface="Source Sans Pro" charset="0"/>
              </a:rPr>
              <a:t>Exclusions/limitations include rehab or physical therapy  centers, martial arts centers, gym centers, hotels, social  clubs or sports teams/leagues.</a:t>
            </a:r>
            <a:endPar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rgbClr val="009ADA"/>
              </a:solidFill>
              <a:latin typeface="Source Sans Pro Semibold" charset="0"/>
              <a:ea typeface="Source Sans Pro Semibold" charset="0"/>
              <a:cs typeface="Source Sans Pro Semibold" charset="0"/>
            </a:endParaRPr>
          </a:p>
        </p:txBody>
      </p:sp>
      <p:pic>
        <p:nvPicPr>
          <p:cNvPr id="4" name="Picture 3">
            <a:extLst>
              <a:ext uri="{FF2B5EF4-FFF2-40B4-BE49-F238E27FC236}">
                <a16:creationId xmlns:a16="http://schemas.microsoft.com/office/drawing/2014/main" id="{8D47D1B4-E385-47B5-8A44-6CE2A22BEC16}"/>
              </a:ext>
            </a:extLst>
          </p:cNvPr>
          <p:cNvPicPr>
            <a:picLocks noChangeAspect="1"/>
          </p:cNvPicPr>
          <p:nvPr/>
        </p:nvPicPr>
        <p:blipFill>
          <a:blip r:embed="rId4"/>
          <a:stretch>
            <a:fillRect/>
          </a:stretch>
        </p:blipFill>
        <p:spPr>
          <a:xfrm>
            <a:off x="113499" y="5832730"/>
            <a:ext cx="5629275" cy="885825"/>
          </a:xfrm>
          <a:prstGeom prst="rect">
            <a:avLst/>
          </a:prstGeom>
        </p:spPr>
      </p:pic>
    </p:spTree>
    <p:extLst>
      <p:ext uri="{BB962C8B-B14F-4D97-AF65-F5344CB8AC3E}">
        <p14:creationId xmlns:p14="http://schemas.microsoft.com/office/powerpoint/2010/main" val="2309509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038926" y="1607003"/>
            <a:ext cx="5857530"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rPr>
              <a:t>Cessation aids covered at 100%</a:t>
            </a:r>
            <a:endParaRPr lang="en-US" sz="2000" b="1" dirty="0">
              <a:solidFill>
                <a:srgbClr val="00447C"/>
              </a:solidFill>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9ADA"/>
                </a:solidFill>
                <a:latin typeface="Source Sans Pro Semibold" charset="0"/>
                <a:ea typeface="Source Sans Pro Semibold" charset="0"/>
                <a:cs typeface="Source Sans Pro Semibold" charset="0"/>
              </a:rPr>
              <a:t>Who qualifies?</a:t>
            </a:r>
            <a:endPar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47C"/>
                </a:solidFill>
                <a:latin typeface="Source Sans Pro" charset="0"/>
                <a:ea typeface="Source Sans Pro" charset="0"/>
                <a:cs typeface="Source Sans Pro" charset="0"/>
              </a:rPr>
              <a:t>Must be age 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Enrolled on the health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47C"/>
                </a:solidFill>
                <a:latin typeface="Source Sans Pro" charset="0"/>
                <a:ea typeface="Source Sans Pro" charset="0"/>
                <a:cs typeface="Source Sans Pro" charset="0"/>
              </a:rPr>
              <a:t>Have a prescription written by a doctor (including for over-the-counter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47C"/>
                </a:solidFill>
                <a:latin typeface="Source Sans Pro" charset="0"/>
                <a:ea typeface="Source Sans Pro" charset="0"/>
                <a:cs typeface="Source Sans Pro" charset="0"/>
              </a:rPr>
              <a:t>Fill the prescription at an in-network pharmacy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9ADA"/>
                </a:solidFill>
                <a:latin typeface="Source Sans Pro Semibold" charset="0"/>
                <a:ea typeface="Source Sans Pro Semibold" charset="0"/>
                <a:cs typeface="Source Sans Pro Semibold" charset="0"/>
              </a:rPr>
              <a:t>What is covered?</a:t>
            </a:r>
            <a:endPar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447C"/>
                </a:solidFill>
                <a:latin typeface="Source Sans Pro" charset="0"/>
                <a:ea typeface="Source Sans Pro" charset="0"/>
                <a:cs typeface="Source Sans Pro" charset="0"/>
              </a:rPr>
              <a:t>Up to twice a year, your plan covers 100% of the cost for three months – 90-day supply – of these smoking cessation aids: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47C"/>
                </a:solidFill>
                <a:latin typeface="Source Sans Pro" charset="0"/>
                <a:ea typeface="Source Sans Pro" charset="0"/>
                <a:cs typeface="Source Sans Pro" charset="0"/>
              </a:rPr>
              <a:t>Over-the-counter nicotine replacement products, such as a patch, gum, or lozenges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47C"/>
                </a:solidFill>
                <a:latin typeface="Source Sans Pro" charset="0"/>
                <a:ea typeface="Source Sans Pro" charset="0"/>
                <a:cs typeface="Source Sans Pro" charset="0"/>
              </a:rPr>
              <a:t>Prescription nicotine replacement products, such as a patch, inhaler, or nasal spray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47C"/>
                </a:solidFill>
                <a:latin typeface="Source Sans Pro" charset="0"/>
                <a:ea typeface="Source Sans Pro" charset="0"/>
                <a:cs typeface="Source Sans Pro" charset="0"/>
              </a:rPr>
              <a:t>Prescription non-nicotine medications, such as Chantix or Nicotrol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447C"/>
              </a:solidFill>
              <a:latin typeface="Source Sans Pro" charset="0"/>
              <a:ea typeface="Source Sans Pro" charset="0"/>
              <a:cs typeface="Source Sans Pro" charset="0"/>
            </a:endParaRPr>
          </a:p>
        </p:txBody>
      </p:sp>
      <p:sp>
        <p:nvSpPr>
          <p:cNvPr id="7" name="Title 1"/>
          <p:cNvSpPr txBox="1">
            <a:spLocks/>
          </p:cNvSpPr>
          <p:nvPr/>
        </p:nvSpPr>
        <p:spPr>
          <a:xfrm>
            <a:off x="1038927" y="611088"/>
            <a:ext cx="9700490" cy="99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400" b="1" dirty="0">
                <a:solidFill>
                  <a:srgbClr val="00447C"/>
                </a:solidFill>
                <a:latin typeface="Source Sans Pro" charset="0"/>
                <a:ea typeface="Source Sans Pro" charset="0"/>
                <a:cs typeface="Source Sans Pro" charset="0"/>
              </a:rPr>
              <a:t>Smoking Cessation</a:t>
            </a:r>
            <a:endParaRPr kumimoji="0" lang="en-US" sz="3400" b="1"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p:txBody>
      </p:sp>
      <p:pic>
        <p:nvPicPr>
          <p:cNvPr id="8" name="Picture 7">
            <a:extLst>
              <a:ext uri="{FF2B5EF4-FFF2-40B4-BE49-F238E27FC236}">
                <a16:creationId xmlns:a16="http://schemas.microsoft.com/office/drawing/2014/main" id="{ABB3F8EE-F6DF-47DD-B8E9-6FFAA607A21B}"/>
              </a:ext>
            </a:extLst>
          </p:cNvPr>
          <p:cNvPicPr>
            <a:picLocks noChangeAspect="1"/>
          </p:cNvPicPr>
          <p:nvPr/>
        </p:nvPicPr>
        <p:blipFill>
          <a:blip r:embed="rId3"/>
          <a:stretch>
            <a:fillRect/>
          </a:stretch>
        </p:blipFill>
        <p:spPr>
          <a:xfrm>
            <a:off x="10690991" y="80767"/>
            <a:ext cx="1371719" cy="957155"/>
          </a:xfrm>
          <a:prstGeom prst="rect">
            <a:avLst/>
          </a:prstGeom>
        </p:spPr>
      </p:pic>
      <p:pic>
        <p:nvPicPr>
          <p:cNvPr id="5" name="Picture 4">
            <a:extLst>
              <a:ext uri="{FF2B5EF4-FFF2-40B4-BE49-F238E27FC236}">
                <a16:creationId xmlns:a16="http://schemas.microsoft.com/office/drawing/2014/main" id="{D405E585-CD1E-4EC4-8648-A8DA1B2A8A31}"/>
              </a:ext>
            </a:extLst>
          </p:cNvPr>
          <p:cNvPicPr>
            <a:picLocks noChangeAspect="1"/>
          </p:cNvPicPr>
          <p:nvPr/>
        </p:nvPicPr>
        <p:blipFill>
          <a:blip r:embed="rId4"/>
          <a:stretch>
            <a:fillRect/>
          </a:stretch>
        </p:blipFill>
        <p:spPr>
          <a:xfrm>
            <a:off x="6896456" y="1639072"/>
            <a:ext cx="4846557" cy="1860757"/>
          </a:xfrm>
          <a:prstGeom prst="rect">
            <a:avLst/>
          </a:prstGeom>
        </p:spPr>
      </p:pic>
    </p:spTree>
    <p:extLst>
      <p:ext uri="{BB962C8B-B14F-4D97-AF65-F5344CB8AC3E}">
        <p14:creationId xmlns:p14="http://schemas.microsoft.com/office/powerpoint/2010/main" val="2878847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038927" y="1826539"/>
            <a:ext cx="3549116" cy="32316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00447C"/>
              </a:solidFill>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rPr>
              <a:t>Aspirus Health Plan also offers a Member Discount Program, where you may be able to take advantage of discounts, rewards and other incentives on many brand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447C"/>
              </a:solidFill>
              <a:latin typeface="Source Sans Pro" charset="0"/>
              <a:ea typeface="Source Sans Pro" charset="0"/>
              <a:cs typeface="Source Sans Pro" charset="0"/>
            </a:endParaRPr>
          </a:p>
        </p:txBody>
      </p:sp>
      <p:sp>
        <p:nvSpPr>
          <p:cNvPr id="7" name="Title 1"/>
          <p:cNvSpPr txBox="1">
            <a:spLocks/>
          </p:cNvSpPr>
          <p:nvPr/>
        </p:nvSpPr>
        <p:spPr>
          <a:xfrm>
            <a:off x="1038927" y="611088"/>
            <a:ext cx="9700490" cy="99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BenefitHub Discount Program</a:t>
            </a:r>
          </a:p>
        </p:txBody>
      </p:sp>
      <p:pic>
        <p:nvPicPr>
          <p:cNvPr id="8" name="Picture 7">
            <a:extLst>
              <a:ext uri="{FF2B5EF4-FFF2-40B4-BE49-F238E27FC236}">
                <a16:creationId xmlns:a16="http://schemas.microsoft.com/office/drawing/2014/main" id="{ABB3F8EE-F6DF-47DD-B8E9-6FFAA607A21B}"/>
              </a:ext>
            </a:extLst>
          </p:cNvPr>
          <p:cNvPicPr>
            <a:picLocks noChangeAspect="1"/>
          </p:cNvPicPr>
          <p:nvPr/>
        </p:nvPicPr>
        <p:blipFill>
          <a:blip r:embed="rId3"/>
          <a:stretch>
            <a:fillRect/>
          </a:stretch>
        </p:blipFill>
        <p:spPr>
          <a:xfrm>
            <a:off x="10690991" y="80767"/>
            <a:ext cx="1371719" cy="957155"/>
          </a:xfrm>
          <a:prstGeom prst="rect">
            <a:avLst/>
          </a:prstGeom>
        </p:spPr>
      </p:pic>
      <p:pic>
        <p:nvPicPr>
          <p:cNvPr id="6" name="Picture 6">
            <a:extLst>
              <a:ext uri="{FF2B5EF4-FFF2-40B4-BE49-F238E27FC236}">
                <a16:creationId xmlns:a16="http://schemas.microsoft.com/office/drawing/2014/main" id="{00D4098A-64F0-4B64-962C-F6B1C77CC7FF}"/>
              </a:ext>
            </a:extLst>
          </p:cNvPr>
          <p:cNvPicPr>
            <a:picLocks noChangeAspect="1"/>
          </p:cNvPicPr>
          <p:nvPr/>
        </p:nvPicPr>
        <p:blipFill rotWithShape="1">
          <a:blip r:embed="rId4">
            <a:extLst>
              <a:ext uri="{28A0092B-C50C-407E-A947-70E740481C1C}">
                <a14:useLocalDpi xmlns:a14="http://schemas.microsoft.com/office/drawing/2010/main" val="0"/>
              </a:ext>
            </a:extLst>
          </a:blip>
          <a:srcRect l="1190" r="1"/>
          <a:stretch/>
        </p:blipFill>
        <p:spPr bwMode="auto">
          <a:xfrm>
            <a:off x="5933441" y="1510376"/>
            <a:ext cx="4805976" cy="467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09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447C"/>
        </a:solidFill>
        <a:effectLst/>
      </p:bgPr>
    </p:bg>
    <p:spTree>
      <p:nvGrpSpPr>
        <p:cNvPr id="1" name=""/>
        <p:cNvGrpSpPr/>
        <p:nvPr/>
      </p:nvGrpSpPr>
      <p:grpSpPr>
        <a:xfrm>
          <a:off x="0" y="0"/>
          <a:ext cx="0" cy="0"/>
          <a:chOff x="0" y="0"/>
          <a:chExt cx="0" cy="0"/>
        </a:xfrm>
      </p:grpSpPr>
      <p:sp>
        <p:nvSpPr>
          <p:cNvPr id="14" name="Rectangle 13"/>
          <p:cNvSpPr/>
          <p:nvPr/>
        </p:nvSpPr>
        <p:spPr>
          <a:xfrm>
            <a:off x="6496503" y="0"/>
            <a:ext cx="5695497" cy="684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lumMod val="95000"/>
                </a:srgbClr>
              </a:solidFill>
              <a:effectLst/>
              <a:uLnTx/>
              <a:uFillTx/>
              <a:latin typeface="Calibri" panose="020F0502020204030204"/>
              <a:ea typeface="+mn-ea"/>
              <a:cs typeface="+mn-cs"/>
            </a:endParaRPr>
          </a:p>
        </p:txBody>
      </p:sp>
      <p:sp>
        <p:nvSpPr>
          <p:cNvPr id="7" name="Title 1"/>
          <p:cNvSpPr txBox="1">
            <a:spLocks/>
          </p:cNvSpPr>
          <p:nvPr/>
        </p:nvSpPr>
        <p:spPr>
          <a:xfrm>
            <a:off x="676877" y="538463"/>
            <a:ext cx="9700490" cy="99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Accessing Benefit Information</a:t>
            </a:r>
          </a:p>
        </p:txBody>
      </p:sp>
      <p:sp>
        <p:nvSpPr>
          <p:cNvPr id="3" name="Rectangle 2"/>
          <p:cNvSpPr/>
          <p:nvPr/>
        </p:nvSpPr>
        <p:spPr>
          <a:xfrm>
            <a:off x="713252" y="1488066"/>
            <a:ext cx="46465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ource Sans Pro Semibold" charset="0"/>
                <a:ea typeface="Source Sans Pro Semibold" charset="0"/>
                <a:cs typeface="Source Sans Pro Semibold" charset="0"/>
              </a:rPr>
              <a:t>We encourage you to register for the member portal.</a:t>
            </a:r>
          </a:p>
        </p:txBody>
      </p:sp>
      <p:sp>
        <p:nvSpPr>
          <p:cNvPr id="4" name="Oval 3"/>
          <p:cNvSpPr/>
          <p:nvPr/>
        </p:nvSpPr>
        <p:spPr>
          <a:xfrm>
            <a:off x="680982" y="2288520"/>
            <a:ext cx="767874" cy="767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Oval 20"/>
          <p:cNvSpPr/>
          <p:nvPr/>
        </p:nvSpPr>
        <p:spPr>
          <a:xfrm>
            <a:off x="680982" y="4874079"/>
            <a:ext cx="767874" cy="767872"/>
          </a:xfrm>
          <a:prstGeom prst="ellipse">
            <a:avLst/>
          </a:prstGeom>
          <a:solidFill>
            <a:srgbClr val="00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Rectangle 22"/>
          <p:cNvSpPr/>
          <p:nvPr/>
        </p:nvSpPr>
        <p:spPr>
          <a:xfrm>
            <a:off x="692442" y="2433929"/>
            <a:ext cx="744954" cy="4770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uLnTx/>
                <a:uFillTx/>
                <a:latin typeface="Source Sans Pro Semibold" charset="0"/>
                <a:ea typeface="Source Sans Pro Semibold" charset="0"/>
                <a:cs typeface="Source Sans Pro Semibold" charset="0"/>
              </a:rPr>
              <a:t>1</a:t>
            </a:r>
          </a:p>
        </p:txBody>
      </p:sp>
      <p:sp>
        <p:nvSpPr>
          <p:cNvPr id="24" name="Rectangle 23"/>
          <p:cNvSpPr/>
          <p:nvPr/>
        </p:nvSpPr>
        <p:spPr>
          <a:xfrm>
            <a:off x="692442" y="5019488"/>
            <a:ext cx="744954" cy="4770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uLnTx/>
                <a:uFillTx/>
                <a:latin typeface="Source Sans Pro Semibold" charset="0"/>
                <a:ea typeface="Source Sans Pro Semibold" charset="0"/>
                <a:cs typeface="Source Sans Pro Semibold" charset="0"/>
              </a:rPr>
              <a:t>2</a:t>
            </a:r>
          </a:p>
        </p:txBody>
      </p:sp>
      <p:sp>
        <p:nvSpPr>
          <p:cNvPr id="16" name="Rectangle 15"/>
          <p:cNvSpPr/>
          <p:nvPr/>
        </p:nvSpPr>
        <p:spPr>
          <a:xfrm>
            <a:off x="1605647" y="4874079"/>
            <a:ext cx="351743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ource Sans Pro Semibold" charset="0"/>
                <a:ea typeface="Source Sans Pro Semibold" charset="0"/>
                <a:cs typeface="Source Sans Pro Semibold" charset="0"/>
              </a:rPr>
              <a:t>Navitus</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Source Sans Pro" charset="0"/>
                <a:cs typeface="Source Sans Pro" charset="0"/>
              </a:rPr>
              <a:t>Navitus Mobile 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alibri" panose="020F0502020204030204"/>
                <a:ea typeface="Source Sans Pro" charset="0"/>
                <a:cs typeface="Source Sans Pro" charset="0"/>
              </a:rPr>
              <a:t>Phone: 1.844.268.9789</a:t>
            </a:r>
            <a:endParaRPr kumimoji="0" lang="en-US" sz="12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15" name="Rectangle 14">
            <a:extLst>
              <a:ext uri="{FF2B5EF4-FFF2-40B4-BE49-F238E27FC236}">
                <a16:creationId xmlns:a16="http://schemas.microsoft.com/office/drawing/2014/main" id="{360C4234-4FD9-42EC-AB2A-F74AC3B976D6}"/>
              </a:ext>
            </a:extLst>
          </p:cNvPr>
          <p:cNvSpPr/>
          <p:nvPr/>
        </p:nvSpPr>
        <p:spPr>
          <a:xfrm>
            <a:off x="1605648" y="2288520"/>
            <a:ext cx="3517437" cy="23698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ource Sans Pro Semibold" charset="0"/>
                <a:ea typeface="Source Sans Pro Semibold" charset="0"/>
                <a:cs typeface="Source Sans Pro Semibold" charset="0"/>
              </a:rPr>
              <a:t>Aspirus Health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www.AspirusHealthPlan.com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Phone: 1.866.631.5404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When you create your Aspirus Health Plan login, it will automatically link your prescription drug</a:t>
            </a:r>
            <a:r>
              <a:rPr lang="en-US" sz="1200" dirty="0">
                <a:solidFill>
                  <a:srgbClr val="FFFFFF"/>
                </a:solidFill>
                <a:latin typeface="Source Sans Pro" charset="0"/>
                <a:ea typeface="Source Sans Pro" charset="0"/>
                <a:cs typeface="Source Sans Pro" charset="0"/>
              </a:rPr>
              <a:t> benefits. Always use your Aspirus Health Plan portal to access prescriptions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Source Sans Pro" charset="0"/>
                <a:ea typeface="Source Sans Pro" charset="0"/>
                <a:cs typeface="Source Sans Pro" charset="0"/>
              </a:rPr>
              <a:t>Access temporary ID cards, Explanation of Benefits (EOBs), and more. </a:t>
            </a:r>
            <a:endParaRPr kumimoji="0" lang="en-US" sz="12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endParaRPr>
          </a:p>
        </p:txBody>
      </p:sp>
      <p:pic>
        <p:nvPicPr>
          <p:cNvPr id="5" name="Picture 4">
            <a:extLst>
              <a:ext uri="{FF2B5EF4-FFF2-40B4-BE49-F238E27FC236}">
                <a16:creationId xmlns:a16="http://schemas.microsoft.com/office/drawing/2014/main" id="{2FCB3E91-B3EA-4D81-9ED5-7F68F4F32DE9}"/>
              </a:ext>
            </a:extLst>
          </p:cNvPr>
          <p:cNvPicPr>
            <a:picLocks noChangeAspect="1"/>
          </p:cNvPicPr>
          <p:nvPr/>
        </p:nvPicPr>
        <p:blipFill>
          <a:blip r:embed="rId3"/>
          <a:stretch>
            <a:fillRect/>
          </a:stretch>
        </p:blipFill>
        <p:spPr>
          <a:xfrm>
            <a:off x="6850288" y="365743"/>
            <a:ext cx="4987926" cy="6365709"/>
          </a:xfrm>
          <a:prstGeom prst="rect">
            <a:avLst/>
          </a:prstGeom>
        </p:spPr>
      </p:pic>
    </p:spTree>
    <p:extLst>
      <p:ext uri="{BB962C8B-B14F-4D97-AF65-F5344CB8AC3E}">
        <p14:creationId xmlns:p14="http://schemas.microsoft.com/office/powerpoint/2010/main" val="176586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56E6-0F6E-438B-8154-C8CD53F72813}"/>
              </a:ext>
            </a:extLst>
          </p:cNvPr>
          <p:cNvSpPr>
            <a:spLocks noGrp="1"/>
          </p:cNvSpPr>
          <p:nvPr>
            <p:ph type="title"/>
          </p:nvPr>
        </p:nvSpPr>
        <p:spPr>
          <a:xfrm>
            <a:off x="430259" y="23490"/>
            <a:ext cx="10515600" cy="1325563"/>
          </a:xfrm>
        </p:spPr>
        <p:txBody>
          <a:bodyPr>
            <a:normAutofit/>
          </a:bodyPr>
          <a:lstStyle/>
          <a:p>
            <a:pPr defTabSz="457200">
              <a:lnSpc>
                <a:spcPct val="100000"/>
              </a:lnSpc>
              <a:spcBef>
                <a:spcPts val="0"/>
              </a:spcBef>
              <a:defRPr/>
            </a:pPr>
            <a:r>
              <a:rPr lang="en-US" sz="3200" b="1" dirty="0">
                <a:solidFill>
                  <a:srgbClr val="00447C"/>
                </a:solidFill>
                <a:latin typeface="Source Sans Pro" charset="0"/>
                <a:ea typeface="Source Sans Pro" charset="0"/>
                <a:cs typeface="Source Sans Pro" charset="0"/>
              </a:rPr>
              <a:t>Medical Plan Option 1</a:t>
            </a:r>
            <a:br>
              <a:rPr lang="en-US" sz="3200" b="1" dirty="0">
                <a:solidFill>
                  <a:srgbClr val="00447C"/>
                </a:solidFill>
                <a:latin typeface="Source Sans Pro" charset="0"/>
                <a:ea typeface="Source Sans Pro" charset="0"/>
                <a:cs typeface="Source Sans Pro" charset="0"/>
              </a:rPr>
            </a:br>
            <a:r>
              <a:rPr lang="en-US" sz="3200" b="1" dirty="0">
                <a:solidFill>
                  <a:srgbClr val="00447C"/>
                </a:solidFill>
                <a:latin typeface="Source Sans Pro" charset="0"/>
                <a:ea typeface="Source Sans Pro" charset="0"/>
                <a:cs typeface="Source Sans Pro" charset="0"/>
              </a:rPr>
              <a:t>Signature HMO HDHP $2,000</a:t>
            </a:r>
            <a:endParaRPr lang="en-US" sz="3200" dirty="0">
              <a:latin typeface="+mn-lt"/>
            </a:endParaRPr>
          </a:p>
        </p:txBody>
      </p:sp>
      <p:pic>
        <p:nvPicPr>
          <p:cNvPr id="4" name="Picture 3" descr="Logo, company name&#10;&#10;Description automatically generated">
            <a:extLst>
              <a:ext uri="{FF2B5EF4-FFF2-40B4-BE49-F238E27FC236}">
                <a16:creationId xmlns:a16="http://schemas.microsoft.com/office/drawing/2014/main" id="{EB635F03-B17D-44FB-B718-BA49827B1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667" y="141548"/>
            <a:ext cx="1608700" cy="1119015"/>
          </a:xfrm>
          <a:prstGeom prst="rect">
            <a:avLst/>
          </a:prstGeom>
        </p:spPr>
      </p:pic>
      <p:sp>
        <p:nvSpPr>
          <p:cNvPr id="6" name="TextBox 5">
            <a:extLst>
              <a:ext uri="{FF2B5EF4-FFF2-40B4-BE49-F238E27FC236}">
                <a16:creationId xmlns:a16="http://schemas.microsoft.com/office/drawing/2014/main" id="{3B972B20-3513-467B-9E45-2DF9FA7A147D}"/>
              </a:ext>
            </a:extLst>
          </p:cNvPr>
          <p:cNvSpPr txBox="1"/>
          <p:nvPr/>
        </p:nvSpPr>
        <p:spPr>
          <a:xfrm>
            <a:off x="1872704" y="6464043"/>
            <a:ext cx="76307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*Emergency room visits and approved prior authorizations are the exception and are covered at the in-network benefit. </a:t>
            </a:r>
          </a:p>
        </p:txBody>
      </p:sp>
      <p:graphicFrame>
        <p:nvGraphicFramePr>
          <p:cNvPr id="7" name="Table 7">
            <a:extLst>
              <a:ext uri="{FF2B5EF4-FFF2-40B4-BE49-F238E27FC236}">
                <a16:creationId xmlns:a16="http://schemas.microsoft.com/office/drawing/2014/main" id="{0A6EE235-D0A4-47BF-8EEC-C3E387DE220A}"/>
              </a:ext>
            </a:extLst>
          </p:cNvPr>
          <p:cNvGraphicFramePr>
            <a:graphicFrameLocks noGrp="1"/>
          </p:cNvGraphicFramePr>
          <p:nvPr>
            <p:extLst>
              <p:ext uri="{D42A27DB-BD31-4B8C-83A1-F6EECF244321}">
                <p14:modId xmlns:p14="http://schemas.microsoft.com/office/powerpoint/2010/main" val="2885059208"/>
              </p:ext>
            </p:extLst>
          </p:nvPr>
        </p:nvGraphicFramePr>
        <p:xfrm>
          <a:off x="552893" y="1260563"/>
          <a:ext cx="10866474" cy="5125351"/>
        </p:xfrm>
        <a:graphic>
          <a:graphicData uri="http://schemas.openxmlformats.org/drawingml/2006/table">
            <a:tbl>
              <a:tblPr firstRow="1" bandRow="1">
                <a:tableStyleId>{5C22544A-7EE6-4342-B048-85BDC9FD1C3A}</a:tableStyleId>
              </a:tblPr>
              <a:tblGrid>
                <a:gridCol w="4737384">
                  <a:extLst>
                    <a:ext uri="{9D8B030D-6E8A-4147-A177-3AD203B41FA5}">
                      <a16:colId xmlns:a16="http://schemas.microsoft.com/office/drawing/2014/main" val="1142381231"/>
                    </a:ext>
                  </a:extLst>
                </a:gridCol>
                <a:gridCol w="3064545">
                  <a:extLst>
                    <a:ext uri="{9D8B030D-6E8A-4147-A177-3AD203B41FA5}">
                      <a16:colId xmlns:a16="http://schemas.microsoft.com/office/drawing/2014/main" val="2086972186"/>
                    </a:ext>
                  </a:extLst>
                </a:gridCol>
                <a:gridCol w="3064545">
                  <a:extLst>
                    <a:ext uri="{9D8B030D-6E8A-4147-A177-3AD203B41FA5}">
                      <a16:colId xmlns:a16="http://schemas.microsoft.com/office/drawing/2014/main" val="653541489"/>
                    </a:ext>
                  </a:extLst>
                </a:gridCol>
              </a:tblGrid>
              <a:tr h="442424">
                <a:tc>
                  <a:txBody>
                    <a:bodyPr/>
                    <a:lstStyle/>
                    <a:p>
                      <a:r>
                        <a:rPr lang="en-US" sz="1200" dirty="0">
                          <a:solidFill>
                            <a:schemeClr val="tx1"/>
                          </a:solidFill>
                        </a:rPr>
                        <a:t>Aspirus Health Plan</a:t>
                      </a:r>
                    </a:p>
                    <a:p>
                      <a:r>
                        <a:rPr lang="en-US" sz="1200" dirty="0">
                          <a:solidFill>
                            <a:schemeClr val="tx1"/>
                          </a:solidFill>
                        </a:rPr>
                        <a:t>Signature Network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200" dirty="0">
                          <a:solidFill>
                            <a:schemeClr val="tx1"/>
                          </a:solidFill>
                        </a:rPr>
                        <a:t>HMO Plan | Qualified HDHP</a:t>
                      </a:r>
                    </a:p>
                    <a:p>
                      <a:r>
                        <a:rPr lang="en-US" sz="1200" dirty="0">
                          <a:solidFill>
                            <a:schemeClr val="tx1"/>
                          </a:solidFill>
                        </a:rPr>
                        <a:t>In-Network Coverage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00036245"/>
                  </a:ext>
                </a:extLst>
              </a:tr>
              <a:tr h="619393">
                <a:tc>
                  <a:txBody>
                    <a:bodyPr/>
                    <a:lstStyle/>
                    <a:p>
                      <a:r>
                        <a:rPr lang="en-US" sz="1200" b="1" dirty="0"/>
                        <a:t>Deductible</a:t>
                      </a:r>
                    </a:p>
                    <a:p>
                      <a:r>
                        <a:rPr lang="en-US" sz="1200" dirty="0"/>
                        <a:t>Single</a:t>
                      </a:r>
                    </a:p>
                    <a:p>
                      <a:r>
                        <a:rPr lang="en-US" sz="1200" dirty="0"/>
                        <a:t>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US" sz="1200" dirty="0"/>
                    </a:p>
                    <a:p>
                      <a:r>
                        <a:rPr lang="en-US" sz="1200" dirty="0"/>
                        <a:t>$2,000</a:t>
                      </a:r>
                    </a:p>
                    <a:p>
                      <a:r>
                        <a:rPr lang="en-US" sz="1200" dirty="0"/>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95021795"/>
                  </a:ext>
                </a:extLst>
              </a:tr>
              <a:tr h="279031">
                <a:tc>
                  <a:txBody>
                    <a:bodyPr/>
                    <a:lstStyle/>
                    <a:p>
                      <a:r>
                        <a:rPr lang="en-US" sz="1200" b="1" dirty="0"/>
                        <a:t>Coinsurance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2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432863421"/>
                  </a:ext>
                </a:extLst>
              </a:tr>
              <a:tr h="619393">
                <a:tc>
                  <a:txBody>
                    <a:bodyPr/>
                    <a:lstStyle/>
                    <a:p>
                      <a:r>
                        <a:rPr lang="en-US" sz="1200" b="1" dirty="0"/>
                        <a:t>Out-of-Pocket Maximum</a:t>
                      </a:r>
                    </a:p>
                    <a:p>
                      <a:r>
                        <a:rPr lang="en-US" sz="1200" dirty="0"/>
                        <a:t>Single</a:t>
                      </a:r>
                    </a:p>
                    <a:p>
                      <a:r>
                        <a:rPr lang="en-US" sz="1200" dirty="0"/>
                        <a:t>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US" sz="1200" dirty="0"/>
                    </a:p>
                    <a:p>
                      <a:r>
                        <a:rPr lang="en-US" sz="1200" dirty="0"/>
                        <a:t>$4,000</a:t>
                      </a:r>
                    </a:p>
                    <a:p>
                      <a:r>
                        <a:rPr lang="en-US" sz="1200" dirty="0"/>
                        <a:t>$8,000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55062165"/>
                  </a:ext>
                </a:extLst>
              </a:tr>
              <a:tr h="1150301">
                <a:tc>
                  <a:txBody>
                    <a:bodyPr/>
                    <a:lstStyle/>
                    <a:p>
                      <a:r>
                        <a:rPr lang="en-US" sz="1200" b="1" dirty="0"/>
                        <a:t>Physicians Services</a:t>
                      </a:r>
                    </a:p>
                    <a:p>
                      <a:r>
                        <a:rPr lang="en-US" sz="1200" dirty="0"/>
                        <a:t>Preventive Care</a:t>
                      </a:r>
                    </a:p>
                    <a:p>
                      <a:r>
                        <a:rPr lang="en-US" sz="1200" dirty="0"/>
                        <a:t>Virtual Care</a:t>
                      </a:r>
                    </a:p>
                    <a:p>
                      <a:r>
                        <a:rPr lang="en-US" sz="1200" dirty="0"/>
                        <a:t>Office Visits</a:t>
                      </a:r>
                    </a:p>
                    <a:p>
                      <a:pPr lvl="1"/>
                      <a:r>
                        <a:rPr lang="en-US" sz="1200" dirty="0"/>
                        <a:t>Primary Care Practitioner</a:t>
                      </a:r>
                    </a:p>
                    <a:p>
                      <a:pPr lvl="1"/>
                      <a:r>
                        <a:rPr lang="en-US" sz="1200" dirty="0"/>
                        <a:t>Specialist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US" sz="1200" dirty="0"/>
                    </a:p>
                    <a:p>
                      <a:r>
                        <a:rPr lang="en-US" sz="1200" dirty="0"/>
                        <a:t>0%</a:t>
                      </a:r>
                    </a:p>
                    <a:p>
                      <a:r>
                        <a:rPr lang="en-US" sz="1200" dirty="0"/>
                        <a:t>See MDLive information</a:t>
                      </a:r>
                    </a:p>
                    <a:p>
                      <a:endParaRPr lang="en-US" sz="1200" dirty="0"/>
                    </a:p>
                    <a:p>
                      <a:r>
                        <a:rPr lang="en-US" sz="1200" dirty="0"/>
                        <a:t>Deductible, after deductible is satisfied $30 copayment</a:t>
                      </a:r>
                    </a:p>
                    <a:p>
                      <a:r>
                        <a:rPr lang="en-US" sz="1200" dirty="0"/>
                        <a:t>Deductible, after deductible is satisfied $60 copayment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1861250"/>
                  </a:ext>
                </a:extLst>
              </a:tr>
              <a:tr h="255182">
                <a:tc>
                  <a:txBody>
                    <a:bodyPr/>
                    <a:lstStyle/>
                    <a:p>
                      <a:r>
                        <a:rPr lang="en-US" sz="1200" b="1" dirty="0"/>
                        <a:t>Hospital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200" dirty="0"/>
                        <a:t>Deductible and Coinsurance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47310086"/>
                  </a:ext>
                </a:extLst>
              </a:tr>
              <a:tr h="619393">
                <a:tc>
                  <a:txBody>
                    <a:bodyPr/>
                    <a:lstStyle/>
                    <a:p>
                      <a:r>
                        <a:rPr lang="en-US" sz="1200" b="1" dirty="0"/>
                        <a:t>Walk-in Clinics</a:t>
                      </a:r>
                    </a:p>
                    <a:p>
                      <a:r>
                        <a:rPr lang="en-US" sz="1200" b="1" dirty="0"/>
                        <a:t>Urgent Care</a:t>
                      </a:r>
                    </a:p>
                    <a:p>
                      <a:r>
                        <a:rPr lang="en-US" sz="1200" b="1" dirty="0"/>
                        <a:t>Emergency 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200" dirty="0"/>
                        <a:t>Same as Office Visits above.</a:t>
                      </a:r>
                    </a:p>
                    <a:p>
                      <a:r>
                        <a:rPr lang="en-US" sz="1200" dirty="0"/>
                        <a:t>Deductible, after deductible is satisfied $30 copayment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Deductible, after deductible is satisfied $200 copayment and coinsurance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06322429"/>
                  </a:ext>
                </a:extLst>
              </a:tr>
              <a:tr h="973332">
                <a:tc>
                  <a:txBody>
                    <a:bodyPr/>
                    <a:lstStyle/>
                    <a:p>
                      <a:r>
                        <a:rPr lang="en-US" sz="1200" b="1" dirty="0"/>
                        <a:t>Prescription Drugs (After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Retail – 30-day supply</a:t>
                      </a:r>
                    </a:p>
                    <a:p>
                      <a:r>
                        <a:rPr lang="en-US" sz="1200" dirty="0"/>
                        <a:t>Tier 1 - $10</a:t>
                      </a:r>
                    </a:p>
                    <a:p>
                      <a:r>
                        <a:rPr lang="en-US" sz="1200" dirty="0"/>
                        <a:t>Tier 2 - $30</a:t>
                      </a:r>
                    </a:p>
                    <a:p>
                      <a:r>
                        <a:rPr lang="en-US" sz="1200" dirty="0"/>
                        <a:t>Tier 3 - $60</a:t>
                      </a:r>
                    </a:p>
                    <a:p>
                      <a:r>
                        <a:rPr lang="en-US" sz="1200" dirty="0"/>
                        <a:t>Specialty – 25% coinsurance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Mail-Order – 90-day supply</a:t>
                      </a:r>
                    </a:p>
                    <a:p>
                      <a:r>
                        <a:rPr lang="en-US" sz="1200" dirty="0"/>
                        <a:t>Tier 1 - $25</a:t>
                      </a:r>
                    </a:p>
                    <a:p>
                      <a:r>
                        <a:rPr lang="en-US" sz="1200" dirty="0"/>
                        <a:t>Tier 2 - $75</a:t>
                      </a:r>
                    </a:p>
                    <a:p>
                      <a:r>
                        <a:rPr lang="en-US" sz="1200" dirty="0"/>
                        <a:t>Tier 3 - $150</a:t>
                      </a:r>
                    </a:p>
                    <a:p>
                      <a:r>
                        <a:rPr lang="en-US" sz="1200" dirty="0"/>
                        <a:t>Specialty – Not applicable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7445262"/>
                  </a:ext>
                </a:extLst>
              </a:tr>
            </a:tbl>
          </a:graphicData>
        </a:graphic>
      </p:graphicFrame>
      <p:sp>
        <p:nvSpPr>
          <p:cNvPr id="8" name="Rectangle 7">
            <a:extLst>
              <a:ext uri="{FF2B5EF4-FFF2-40B4-BE49-F238E27FC236}">
                <a16:creationId xmlns:a16="http://schemas.microsoft.com/office/drawing/2014/main" id="{78A9B247-9864-4935-B87A-DEB7090B1449}"/>
              </a:ext>
            </a:extLst>
          </p:cNvPr>
          <p:cNvSpPr/>
          <p:nvPr/>
        </p:nvSpPr>
        <p:spPr>
          <a:xfrm>
            <a:off x="5986130" y="377890"/>
            <a:ext cx="314563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Non-Embedded – Family deductible must be met before coinsurance and after-deductible copayments go into effect.</a:t>
            </a:r>
          </a:p>
        </p:txBody>
      </p:sp>
    </p:spTree>
    <p:extLst>
      <p:ext uri="{BB962C8B-B14F-4D97-AF65-F5344CB8AC3E}">
        <p14:creationId xmlns:p14="http://schemas.microsoft.com/office/powerpoint/2010/main" val="2048975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447C"/>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3928" y="836072"/>
            <a:ext cx="2267247" cy="653183"/>
          </a:xfrm>
          <a:prstGeom prst="rect">
            <a:avLst/>
          </a:prstGeom>
        </p:spPr>
      </p:pic>
      <p:sp>
        <p:nvSpPr>
          <p:cNvPr id="7" name="Title 1"/>
          <p:cNvSpPr txBox="1">
            <a:spLocks/>
          </p:cNvSpPr>
          <p:nvPr/>
        </p:nvSpPr>
        <p:spPr>
          <a:xfrm>
            <a:off x="1979910" y="3008027"/>
            <a:ext cx="11049001" cy="1013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5000" b="1"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Thank you</a:t>
            </a:r>
          </a:p>
        </p:txBody>
      </p:sp>
      <p:sp>
        <p:nvSpPr>
          <p:cNvPr id="5" name="Rectangle 4"/>
          <p:cNvSpPr/>
          <p:nvPr/>
        </p:nvSpPr>
        <p:spPr>
          <a:xfrm>
            <a:off x="5715" y="0"/>
            <a:ext cx="344149" cy="6849534"/>
          </a:xfrm>
          <a:prstGeom prst="rect">
            <a:avLst/>
          </a:prstGeom>
          <a:solidFill>
            <a:srgbClr val="00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97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038928" y="1432037"/>
            <a:ext cx="3449946" cy="517064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447C"/>
                </a:solidFill>
                <a:latin typeface="Source Sans Pro Semibold" charset="0"/>
                <a:ea typeface="Source Sans Pro Semibold" charset="0"/>
                <a:cs typeface="Source Sans Pro Semibold" charset="0"/>
              </a:rPr>
              <a:t>HMO network is referred to as Signature Network.</a:t>
            </a: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Aspirus Hospitals in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Medford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Wausau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Langlade Hospital (Antigo)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Riverview Hospital(Wisconsin Rapids)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Divine Savior (Portage)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Eagle River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Merrill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Stanley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Tomahawk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Rhinelander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Stevens Point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Plover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Howard Young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Hospitals in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Aspirus Hospitals in Michigan’s Upper Peninsula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Ironwood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Keweenaw Hospital (Laurium)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Ontonagon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Aspirus Iron River Hospital</a:t>
            </a:r>
          </a:p>
        </p:txBody>
      </p:sp>
      <p:sp>
        <p:nvSpPr>
          <p:cNvPr id="7" name="Title 1"/>
          <p:cNvSpPr txBox="1">
            <a:spLocks/>
          </p:cNvSpPr>
          <p:nvPr/>
        </p:nvSpPr>
        <p:spPr>
          <a:xfrm>
            <a:off x="1038927" y="611088"/>
            <a:ext cx="9700490" cy="99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Signature Network</a:t>
            </a:r>
          </a:p>
        </p:txBody>
      </p:sp>
      <p:sp>
        <p:nvSpPr>
          <p:cNvPr id="36" name="Rectangle 35">
            <a:extLst>
              <a:ext uri="{FF2B5EF4-FFF2-40B4-BE49-F238E27FC236}">
                <a16:creationId xmlns:a16="http://schemas.microsoft.com/office/drawing/2014/main" id="{03332B07-DD88-4D4E-943A-D19654B49650}"/>
              </a:ext>
            </a:extLst>
          </p:cNvPr>
          <p:cNvSpPr/>
          <p:nvPr/>
        </p:nvSpPr>
        <p:spPr>
          <a:xfrm>
            <a:off x="4488874" y="2073227"/>
            <a:ext cx="3033689" cy="47397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Other Hospitals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Aurora 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Bellin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Gundersen Health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Holy Family Memorial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Reedsburg Area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ThedaCare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UW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Children's Hospital of Wisconsin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The Medical College of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Other Provider Affiliates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Bone &amp; Joint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00447C"/>
                </a:solidFill>
                <a:latin typeface="Source Sans Pro" charset="0"/>
                <a:ea typeface="Source Sans Pro" charset="0"/>
                <a:cs typeface="Source Sans Pro" charset="0"/>
              </a:rPr>
              <a:t>ENT &amp; Allergy Associates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00447C"/>
                </a:solidFill>
                <a:latin typeface="Source Sans Pro" charset="0"/>
                <a:ea typeface="Source Sans Pro" charset="0"/>
                <a:cs typeface="Source Sans Pro" charset="0"/>
              </a:rPr>
              <a:t>Forefront Dermatology, 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00447C"/>
                </a:solidFill>
                <a:effectLst/>
                <a:uLnTx/>
                <a:uFillTx/>
                <a:latin typeface="Source Sans Pro" charset="0"/>
                <a:ea typeface="Source Sans Pro" charset="0"/>
                <a:cs typeface="Source Sans Pro" charset="0"/>
              </a:rPr>
              <a:t>GastroIntestinal</a:t>
            </a: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 Associates, 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Pine Ridge Surgery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Radiology Assoc. of Wausau, LLP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00447C"/>
                </a:solidFill>
                <a:latin typeface="Source Sans Pro" charset="0"/>
                <a:ea typeface="Source Sans Pro" charset="0"/>
                <a:cs typeface="Source Sans Pro" charset="0"/>
              </a:rPr>
              <a:t>Surgical Associates, S.C.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p:txBody>
      </p:sp>
      <p:pic>
        <p:nvPicPr>
          <p:cNvPr id="10" name="Picture 9">
            <a:extLst>
              <a:ext uri="{FF2B5EF4-FFF2-40B4-BE49-F238E27FC236}">
                <a16:creationId xmlns:a16="http://schemas.microsoft.com/office/drawing/2014/main" id="{BBE65C87-2AC3-4971-B323-09AFBF72CB13}"/>
              </a:ext>
            </a:extLst>
          </p:cNvPr>
          <p:cNvPicPr>
            <a:picLocks noChangeAspect="1"/>
          </p:cNvPicPr>
          <p:nvPr/>
        </p:nvPicPr>
        <p:blipFill>
          <a:blip r:embed="rId3"/>
          <a:stretch>
            <a:fillRect/>
          </a:stretch>
        </p:blipFill>
        <p:spPr>
          <a:xfrm>
            <a:off x="10739417" y="151890"/>
            <a:ext cx="1371719" cy="957155"/>
          </a:xfrm>
          <a:prstGeom prst="rect">
            <a:avLst/>
          </a:prstGeom>
        </p:spPr>
      </p:pic>
      <p:pic>
        <p:nvPicPr>
          <p:cNvPr id="4" name="Picture 3" descr="Map&#10;&#10;Description automatically generated with medium confidence">
            <a:extLst>
              <a:ext uri="{FF2B5EF4-FFF2-40B4-BE49-F238E27FC236}">
                <a16:creationId xmlns:a16="http://schemas.microsoft.com/office/drawing/2014/main" id="{FD3070CA-80F3-CC32-2072-EC739C6BE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907" y="1279816"/>
            <a:ext cx="4017370" cy="5170646"/>
          </a:xfrm>
          <a:prstGeom prst="rect">
            <a:avLst/>
          </a:prstGeom>
        </p:spPr>
      </p:pic>
    </p:spTree>
    <p:extLst>
      <p:ext uri="{BB962C8B-B14F-4D97-AF65-F5344CB8AC3E}">
        <p14:creationId xmlns:p14="http://schemas.microsoft.com/office/powerpoint/2010/main" val="105121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038928" y="1432037"/>
            <a:ext cx="3449946" cy="46782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447C"/>
                </a:solidFill>
                <a:latin typeface="Source Sans Pro Semibold" charset="0"/>
                <a:ea typeface="Source Sans Pro Semibold" charset="0"/>
                <a:cs typeface="Source Sans Pro Semibold" charset="0"/>
              </a:rPr>
              <a:t>HMO network is referred to as Signature Network.</a:t>
            </a: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Outside of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Access to in-network providers through First Health Network. Ideal for those who travel or have dependents living outside of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Reminder: In an emergency, please go to the nearest emergency room for treatment. Emergency room services pay in-network regardless of provider network participation.</a:t>
            </a:r>
          </a:p>
        </p:txBody>
      </p:sp>
      <p:sp>
        <p:nvSpPr>
          <p:cNvPr id="7" name="Title 1"/>
          <p:cNvSpPr txBox="1">
            <a:spLocks/>
          </p:cNvSpPr>
          <p:nvPr/>
        </p:nvSpPr>
        <p:spPr>
          <a:xfrm>
            <a:off x="1038927" y="611088"/>
            <a:ext cx="9700490" cy="99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Signature Network Continued</a:t>
            </a:r>
          </a:p>
        </p:txBody>
      </p:sp>
      <p:pic>
        <p:nvPicPr>
          <p:cNvPr id="4" name="Picture 3">
            <a:extLst>
              <a:ext uri="{FF2B5EF4-FFF2-40B4-BE49-F238E27FC236}">
                <a16:creationId xmlns:a16="http://schemas.microsoft.com/office/drawing/2014/main" id="{C34492EB-3AED-4E7B-BE55-82E8DB338C25}"/>
              </a:ext>
            </a:extLst>
          </p:cNvPr>
          <p:cNvPicPr>
            <a:picLocks noChangeAspect="1"/>
          </p:cNvPicPr>
          <p:nvPr/>
        </p:nvPicPr>
        <p:blipFill>
          <a:blip r:embed="rId3"/>
          <a:stretch>
            <a:fillRect/>
          </a:stretch>
        </p:blipFill>
        <p:spPr>
          <a:xfrm>
            <a:off x="5374903" y="1828039"/>
            <a:ext cx="5133975" cy="3886200"/>
          </a:xfrm>
          <a:prstGeom prst="rect">
            <a:avLst/>
          </a:prstGeom>
        </p:spPr>
      </p:pic>
      <p:pic>
        <p:nvPicPr>
          <p:cNvPr id="5" name="Picture 4">
            <a:extLst>
              <a:ext uri="{FF2B5EF4-FFF2-40B4-BE49-F238E27FC236}">
                <a16:creationId xmlns:a16="http://schemas.microsoft.com/office/drawing/2014/main" id="{7E715862-564E-4C96-ABE9-363E222BDD63}"/>
              </a:ext>
            </a:extLst>
          </p:cNvPr>
          <p:cNvPicPr>
            <a:picLocks noChangeAspect="1"/>
          </p:cNvPicPr>
          <p:nvPr/>
        </p:nvPicPr>
        <p:blipFill>
          <a:blip r:embed="rId4"/>
          <a:stretch>
            <a:fillRect/>
          </a:stretch>
        </p:blipFill>
        <p:spPr>
          <a:xfrm>
            <a:off x="10508878" y="151890"/>
            <a:ext cx="1371719" cy="957155"/>
          </a:xfrm>
          <a:prstGeom prst="rect">
            <a:avLst/>
          </a:prstGeom>
        </p:spPr>
      </p:pic>
    </p:spTree>
    <p:extLst>
      <p:ext uri="{BB962C8B-B14F-4D97-AF65-F5344CB8AC3E}">
        <p14:creationId xmlns:p14="http://schemas.microsoft.com/office/powerpoint/2010/main" val="2974544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56E6-0F6E-438B-8154-C8CD53F72813}"/>
              </a:ext>
            </a:extLst>
          </p:cNvPr>
          <p:cNvSpPr>
            <a:spLocks noGrp="1"/>
          </p:cNvSpPr>
          <p:nvPr>
            <p:ph type="title"/>
          </p:nvPr>
        </p:nvSpPr>
        <p:spPr>
          <a:xfrm>
            <a:off x="430259" y="-56586"/>
            <a:ext cx="10515600" cy="1325563"/>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lang="en-US" sz="3200" b="1" dirty="0">
                <a:solidFill>
                  <a:srgbClr val="00447C"/>
                </a:solidFill>
                <a:latin typeface="Source Sans Pro" charset="0"/>
                <a:ea typeface="Source Sans Pro" charset="0"/>
                <a:cs typeface="Source Sans Pro" charset="0"/>
              </a:rPr>
              <a:t>Medical Plan Option 2</a:t>
            </a:r>
            <a:br>
              <a:rPr lang="en-US" sz="3200" b="1" dirty="0">
                <a:solidFill>
                  <a:srgbClr val="00447C"/>
                </a:solidFill>
                <a:latin typeface="Source Sans Pro" charset="0"/>
                <a:ea typeface="Source Sans Pro" charset="0"/>
                <a:cs typeface="Source Sans Pro" charset="0"/>
              </a:rPr>
            </a:br>
            <a:r>
              <a:rPr lang="en-US" sz="3200" b="1" dirty="0">
                <a:solidFill>
                  <a:srgbClr val="00447C"/>
                </a:solidFill>
                <a:latin typeface="Source Sans Pro" charset="0"/>
                <a:ea typeface="Source Sans Pro" charset="0"/>
                <a:cs typeface="Source Sans Pro" charset="0"/>
              </a:rPr>
              <a:t>Freedom POS HDHP $3,000</a:t>
            </a:r>
            <a:endParaRPr lang="en-US" sz="3200" dirty="0">
              <a:latin typeface="+mn-lt"/>
            </a:endParaRPr>
          </a:p>
        </p:txBody>
      </p:sp>
      <p:pic>
        <p:nvPicPr>
          <p:cNvPr id="4" name="Picture 3" descr="Logo, company name&#10;&#10;Description automatically generated">
            <a:extLst>
              <a:ext uri="{FF2B5EF4-FFF2-40B4-BE49-F238E27FC236}">
                <a16:creationId xmlns:a16="http://schemas.microsoft.com/office/drawing/2014/main" id="{EB635F03-B17D-44FB-B718-BA49827B1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133" y="129151"/>
            <a:ext cx="1371600" cy="954088"/>
          </a:xfrm>
          <a:prstGeom prst="rect">
            <a:avLst/>
          </a:prstGeom>
        </p:spPr>
      </p:pic>
      <p:graphicFrame>
        <p:nvGraphicFramePr>
          <p:cNvPr id="7" name="Table 7">
            <a:extLst>
              <a:ext uri="{FF2B5EF4-FFF2-40B4-BE49-F238E27FC236}">
                <a16:creationId xmlns:a16="http://schemas.microsoft.com/office/drawing/2014/main" id="{0A6EE235-D0A4-47BF-8EEC-C3E387DE220A}"/>
              </a:ext>
            </a:extLst>
          </p:cNvPr>
          <p:cNvGraphicFramePr>
            <a:graphicFrameLocks noGrp="1"/>
          </p:cNvGraphicFramePr>
          <p:nvPr>
            <p:extLst>
              <p:ext uri="{D42A27DB-BD31-4B8C-83A1-F6EECF244321}">
                <p14:modId xmlns:p14="http://schemas.microsoft.com/office/powerpoint/2010/main" val="1974310197"/>
              </p:ext>
            </p:extLst>
          </p:nvPr>
        </p:nvGraphicFramePr>
        <p:xfrm>
          <a:off x="430259" y="1083239"/>
          <a:ext cx="11334069" cy="5673991"/>
        </p:xfrm>
        <a:graphic>
          <a:graphicData uri="http://schemas.openxmlformats.org/drawingml/2006/table">
            <a:tbl>
              <a:tblPr firstRow="1" bandRow="1">
                <a:tableStyleId>{5C22544A-7EE6-4342-B048-85BDC9FD1C3A}</a:tableStyleId>
              </a:tblPr>
              <a:tblGrid>
                <a:gridCol w="2556828">
                  <a:extLst>
                    <a:ext uri="{9D8B030D-6E8A-4147-A177-3AD203B41FA5}">
                      <a16:colId xmlns:a16="http://schemas.microsoft.com/office/drawing/2014/main" val="1142381231"/>
                    </a:ext>
                  </a:extLst>
                </a:gridCol>
                <a:gridCol w="4089400">
                  <a:extLst>
                    <a:ext uri="{9D8B030D-6E8A-4147-A177-3AD203B41FA5}">
                      <a16:colId xmlns:a16="http://schemas.microsoft.com/office/drawing/2014/main" val="2086972186"/>
                    </a:ext>
                  </a:extLst>
                </a:gridCol>
                <a:gridCol w="4687841">
                  <a:extLst>
                    <a:ext uri="{9D8B030D-6E8A-4147-A177-3AD203B41FA5}">
                      <a16:colId xmlns:a16="http://schemas.microsoft.com/office/drawing/2014/main" val="1430723987"/>
                    </a:ext>
                  </a:extLst>
                </a:gridCol>
              </a:tblGrid>
              <a:tr h="228600">
                <a:tc rowSpan="2">
                  <a:txBody>
                    <a:bodyPr/>
                    <a:lstStyle/>
                    <a:p>
                      <a:r>
                        <a:rPr lang="en-US" sz="1200" dirty="0">
                          <a:solidFill>
                            <a:schemeClr val="tx1"/>
                          </a:solidFill>
                        </a:rPr>
                        <a:t>Aspirus Health Plan</a:t>
                      </a:r>
                    </a:p>
                    <a:p>
                      <a:r>
                        <a:rPr lang="en-US" sz="1200" dirty="0">
                          <a:solidFill>
                            <a:schemeClr val="tx1"/>
                          </a:solidFill>
                        </a:rPr>
                        <a:t>Freedom Network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200" dirty="0">
                          <a:solidFill>
                            <a:schemeClr val="tx1"/>
                          </a:solidFill>
                        </a:rPr>
                        <a:t>POS Plan | Qualified HDHP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00036245"/>
                  </a:ext>
                </a:extLst>
              </a:tr>
              <a:tr h="228600">
                <a:tc v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chemeClr val="tx1"/>
                          </a:solidFill>
                        </a:rPr>
                        <a:t>In-Network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chemeClr val="tx1"/>
                          </a:solidFill>
                        </a:rPr>
                        <a:t>Out-of-Network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8159891"/>
                  </a:ext>
                </a:extLst>
              </a:tr>
              <a:tr h="619393">
                <a:tc>
                  <a:txBody>
                    <a:bodyPr/>
                    <a:lstStyle/>
                    <a:p>
                      <a:r>
                        <a:rPr lang="en-US" sz="1200" b="1" dirty="0"/>
                        <a:t>Deductible</a:t>
                      </a:r>
                    </a:p>
                    <a:p>
                      <a:r>
                        <a:rPr lang="en-US" sz="1200" dirty="0"/>
                        <a:t>Single</a:t>
                      </a:r>
                    </a:p>
                    <a:p>
                      <a:r>
                        <a:rPr lang="en-US" sz="1200" dirty="0"/>
                        <a:t>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p>
                      <a:r>
                        <a:rPr lang="en-US" sz="1200" dirty="0"/>
                        <a:t>$3,000</a:t>
                      </a:r>
                    </a:p>
                    <a:p>
                      <a:r>
                        <a:rPr lang="en-US" sz="1200" dirty="0"/>
                        <a:t>$6,000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p>
                      <a:r>
                        <a:rPr lang="en-US" sz="1200" dirty="0"/>
                        <a:t>$6,000</a:t>
                      </a:r>
                    </a:p>
                    <a:p>
                      <a:r>
                        <a:rPr lang="en-US" sz="1200" dirty="0"/>
                        <a:t>$12,000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021795"/>
                  </a:ext>
                </a:extLst>
              </a:tr>
              <a:tr h="279031">
                <a:tc>
                  <a:txBody>
                    <a:bodyPr/>
                    <a:lstStyle/>
                    <a:p>
                      <a:r>
                        <a:rPr lang="en-US" sz="1200" b="1" dirty="0"/>
                        <a:t>Coinsurance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2863421"/>
                  </a:ext>
                </a:extLst>
              </a:tr>
              <a:tr h="619393">
                <a:tc>
                  <a:txBody>
                    <a:bodyPr/>
                    <a:lstStyle/>
                    <a:p>
                      <a:r>
                        <a:rPr lang="en-US" sz="1200" b="1" dirty="0"/>
                        <a:t>Out-of-Pocket Maximum</a:t>
                      </a:r>
                    </a:p>
                    <a:p>
                      <a:r>
                        <a:rPr lang="en-US" sz="1200" dirty="0"/>
                        <a:t>Single</a:t>
                      </a:r>
                    </a:p>
                    <a:p>
                      <a:r>
                        <a:rPr lang="en-US" sz="1200" dirty="0"/>
                        <a:t>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p>
                      <a:r>
                        <a:rPr lang="en-US" sz="1200" dirty="0"/>
                        <a:t>$6,000</a:t>
                      </a:r>
                    </a:p>
                    <a:p>
                      <a:r>
                        <a:rPr lang="en-US" sz="1200" dirty="0"/>
                        <a:t>$12,000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p>
                      <a:r>
                        <a:rPr lang="en-US" sz="1200" dirty="0"/>
                        <a:t>$12,000</a:t>
                      </a:r>
                    </a:p>
                    <a:p>
                      <a:r>
                        <a:rPr lang="en-US" sz="1200" dirty="0"/>
                        <a:t>$24,000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5062165"/>
                  </a:ext>
                </a:extLst>
              </a:tr>
              <a:tr h="1150301">
                <a:tc>
                  <a:txBody>
                    <a:bodyPr/>
                    <a:lstStyle/>
                    <a:p>
                      <a:r>
                        <a:rPr lang="en-US" sz="1200" b="1" dirty="0"/>
                        <a:t>Physicians Services</a:t>
                      </a:r>
                    </a:p>
                    <a:p>
                      <a:r>
                        <a:rPr lang="en-US" sz="1200" dirty="0"/>
                        <a:t>Preventive Care</a:t>
                      </a:r>
                    </a:p>
                    <a:p>
                      <a:r>
                        <a:rPr lang="en-US" sz="1200" dirty="0"/>
                        <a:t>Virtual Care</a:t>
                      </a:r>
                    </a:p>
                    <a:p>
                      <a:r>
                        <a:rPr lang="en-US" sz="1200" dirty="0"/>
                        <a:t>Office Visits</a:t>
                      </a:r>
                    </a:p>
                    <a:p>
                      <a:pPr lvl="1"/>
                      <a:r>
                        <a:rPr lang="en-US" sz="1200" dirty="0"/>
                        <a:t>Primary Care Practitioner</a:t>
                      </a:r>
                    </a:p>
                    <a:p>
                      <a:pPr lvl="1"/>
                      <a:r>
                        <a:rPr lang="en-US" sz="1200" dirty="0"/>
                        <a:t>Specialist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p>
                      <a:r>
                        <a:rPr lang="en-US" sz="1200" dirty="0"/>
                        <a:t>0%</a:t>
                      </a:r>
                    </a:p>
                    <a:p>
                      <a:r>
                        <a:rPr lang="en-US" sz="1200" dirty="0"/>
                        <a:t>See MDLive information</a:t>
                      </a:r>
                    </a:p>
                    <a:p>
                      <a:endParaRPr lang="en-US" sz="1200" dirty="0"/>
                    </a:p>
                    <a:p>
                      <a:r>
                        <a:rPr lang="en-US" sz="1200" dirty="0"/>
                        <a:t>Deductible, after deductible is satisfied $30 copayment</a:t>
                      </a:r>
                    </a:p>
                    <a:p>
                      <a:r>
                        <a:rPr lang="en-US" sz="1200" dirty="0"/>
                        <a:t>Deductible, after deductible is satisfied $60 copayment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p>
                      <a:r>
                        <a:rPr lang="en-US" sz="1200" dirty="0"/>
                        <a:t>Deductible and Coinsurance</a:t>
                      </a:r>
                    </a:p>
                    <a:p>
                      <a:r>
                        <a:rPr lang="en-US" sz="1200" dirty="0"/>
                        <a:t>Not applicable</a:t>
                      </a:r>
                    </a:p>
                    <a:p>
                      <a:endParaRPr lang="en-US" sz="1200" dirty="0"/>
                    </a:p>
                    <a:p>
                      <a:r>
                        <a:rPr lang="en-US" sz="1200" dirty="0"/>
                        <a:t>Deductible and Coinsurance</a:t>
                      </a:r>
                    </a:p>
                    <a:p>
                      <a:r>
                        <a:rPr lang="en-US" sz="1200" dirty="0"/>
                        <a:t>Deductible and Coinsurance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61250"/>
                  </a:ext>
                </a:extLst>
              </a:tr>
              <a:tr h="255182">
                <a:tc>
                  <a:txBody>
                    <a:bodyPr/>
                    <a:lstStyle/>
                    <a:p>
                      <a:r>
                        <a:rPr lang="en-US" sz="1200" b="1" dirty="0"/>
                        <a:t>Hospital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200" dirty="0"/>
                        <a:t>Deductible and Coinsurance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47310086"/>
                  </a:ext>
                </a:extLst>
              </a:tr>
              <a:tr h="411480">
                <a:tc>
                  <a:txBody>
                    <a:bodyPr/>
                    <a:lstStyle/>
                    <a:p>
                      <a:r>
                        <a:rPr lang="en-US" sz="1200" b="1" dirty="0"/>
                        <a:t>Walk-in Clinics</a:t>
                      </a:r>
                    </a:p>
                    <a:p>
                      <a:r>
                        <a:rPr lang="en-US" sz="1200" b="1" dirty="0"/>
                        <a:t>Urgent Care</a:t>
                      </a:r>
                    </a:p>
                    <a:p>
                      <a:r>
                        <a:rPr lang="en-US" sz="1200" b="1" dirty="0"/>
                        <a:t>Emergency 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Same as Office Visits above.</a:t>
                      </a:r>
                    </a:p>
                    <a:p>
                      <a:r>
                        <a:rPr lang="en-US" sz="1200" dirty="0"/>
                        <a:t>Deductible, after deductible is satisfied $30 copayment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Deductible, after deductible is satisfied $200 copayment and coinsurance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Same as Office Visits 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In-network deductible, after deductible is satisfied $30 copayment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In-network deductible, after deductible is satisfied $200 copayment and coinsurance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322429"/>
                  </a:ext>
                </a:extLst>
              </a:tr>
              <a:tr h="0">
                <a:tc>
                  <a:txBody>
                    <a:bodyPr/>
                    <a:lstStyle/>
                    <a:p>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656221965"/>
                  </a:ext>
                </a:extLst>
              </a:tr>
              <a:tr h="973332">
                <a:tc>
                  <a:txBody>
                    <a:bodyPr/>
                    <a:lstStyle/>
                    <a:p>
                      <a:r>
                        <a:rPr lang="en-US" sz="1200" b="1" dirty="0"/>
                        <a:t>Prescription Drugs (After Deductible)</a:t>
                      </a:r>
                    </a:p>
                    <a:p>
                      <a:endParaRPr lang="en-US" sz="1200" b="1" dirty="0"/>
                    </a:p>
                    <a:p>
                      <a:r>
                        <a:rPr lang="en-US" sz="1200" b="1" dirty="0">
                          <a:solidFill>
                            <a:schemeClr val="tx1"/>
                          </a:solidFill>
                        </a:rPr>
                        <a:t>Out-of-Network prescriptions are not covered.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Retail – 30-day supply</a:t>
                      </a:r>
                    </a:p>
                    <a:p>
                      <a:r>
                        <a:rPr lang="en-US" sz="1200" dirty="0"/>
                        <a:t>Tier 1 - $10</a:t>
                      </a:r>
                    </a:p>
                    <a:p>
                      <a:r>
                        <a:rPr lang="en-US" sz="1200" dirty="0"/>
                        <a:t>Tier 2 - $30</a:t>
                      </a:r>
                    </a:p>
                    <a:p>
                      <a:r>
                        <a:rPr lang="en-US" sz="1200" dirty="0"/>
                        <a:t>Tier 3 - $60</a:t>
                      </a:r>
                    </a:p>
                    <a:p>
                      <a:r>
                        <a:rPr lang="en-US" sz="1200" dirty="0"/>
                        <a:t>Specialty – 25% coinsurance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Mail-Order – 90-day supply</a:t>
                      </a:r>
                    </a:p>
                    <a:p>
                      <a:r>
                        <a:rPr lang="en-US" sz="1200" dirty="0"/>
                        <a:t>Tier 1 - $25</a:t>
                      </a:r>
                    </a:p>
                    <a:p>
                      <a:r>
                        <a:rPr lang="en-US" sz="1200" dirty="0"/>
                        <a:t>Tier 2 - $75</a:t>
                      </a:r>
                    </a:p>
                    <a:p>
                      <a:r>
                        <a:rPr lang="en-US" sz="1200" dirty="0"/>
                        <a:t>Tier 3 - $150</a:t>
                      </a:r>
                    </a:p>
                    <a:p>
                      <a:r>
                        <a:rPr lang="en-US" sz="1200" dirty="0"/>
                        <a:t>Specialty – Not applicable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7445262"/>
                  </a:ext>
                </a:extLst>
              </a:tr>
            </a:tbl>
          </a:graphicData>
        </a:graphic>
      </p:graphicFrame>
      <p:sp>
        <p:nvSpPr>
          <p:cNvPr id="5" name="Rectangle 4">
            <a:extLst>
              <a:ext uri="{FF2B5EF4-FFF2-40B4-BE49-F238E27FC236}">
                <a16:creationId xmlns:a16="http://schemas.microsoft.com/office/drawing/2014/main" id="{81A4169D-6619-410E-8473-C959449C4763}"/>
              </a:ext>
            </a:extLst>
          </p:cNvPr>
          <p:cNvSpPr/>
          <p:nvPr/>
        </p:nvSpPr>
        <p:spPr>
          <a:xfrm>
            <a:off x="5776169" y="282494"/>
            <a:ext cx="314563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Embedded – One person in family cannot meet more than the single deductible and out-of-pocket maximum.</a:t>
            </a:r>
          </a:p>
        </p:txBody>
      </p:sp>
    </p:spTree>
    <p:extLst>
      <p:ext uri="{BB962C8B-B14F-4D97-AF65-F5344CB8AC3E}">
        <p14:creationId xmlns:p14="http://schemas.microsoft.com/office/powerpoint/2010/main" val="347139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8928" y="1432037"/>
            <a:ext cx="401574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447C"/>
                </a:solidFill>
                <a:latin typeface="Source Sans Pro Semibold" charset="0"/>
                <a:ea typeface="Source Sans Pro Semibold" charset="0"/>
                <a:cs typeface="Source Sans Pro Semibold" charset="0"/>
              </a:rPr>
              <a:t>Comprised of First Health Network providers in Wisconsin.</a:t>
            </a: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In addition to Signature Network providers, the Freedom Network includes: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Marshfield Hospitals and Clinics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00447C"/>
                </a:solidFill>
                <a:latin typeface="Source Sans Pro" charset="0"/>
                <a:ea typeface="Source Sans Pro" charset="0"/>
                <a:cs typeface="Source Sans Pro" charset="0"/>
              </a:rPr>
              <a:t>Oakleaf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Froedtert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00447C"/>
                </a:solidFill>
                <a:latin typeface="Source Sans Pro" charset="0"/>
                <a:ea typeface="Source Sans Pro" charset="0"/>
                <a:cs typeface="Source Sans Pro" charset="0"/>
              </a:rPr>
              <a:t>Etc.</a:t>
            </a:r>
            <a:endPar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Outside of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Access to in-network providers through First Health Network. Ideal for those who travel or have dependents living outside of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447C"/>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Reminder: In an emergency, please go to the nearest emergency room for treatment. Emergency room services pay in-network regardless of provider network participation.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p:txBody>
      </p:sp>
      <p:sp>
        <p:nvSpPr>
          <p:cNvPr id="7" name="Title 1"/>
          <p:cNvSpPr txBox="1">
            <a:spLocks/>
          </p:cNvSpPr>
          <p:nvPr/>
        </p:nvSpPr>
        <p:spPr>
          <a:xfrm>
            <a:off x="1038927" y="611088"/>
            <a:ext cx="9700490" cy="99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400" b="1" dirty="0">
                <a:solidFill>
                  <a:srgbClr val="00447C"/>
                </a:solidFill>
                <a:latin typeface="Source Sans Pro" charset="0"/>
                <a:ea typeface="Source Sans Pro" charset="0"/>
                <a:cs typeface="Source Sans Pro" charset="0"/>
              </a:rPr>
              <a:t>Freedom</a:t>
            </a:r>
            <a:r>
              <a:rPr kumimoji="0" lang="en-US" sz="3400" b="1"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 Network</a:t>
            </a:r>
          </a:p>
        </p:txBody>
      </p:sp>
      <p:pic>
        <p:nvPicPr>
          <p:cNvPr id="4" name="Picture 3" descr="A picture containing map&#10;&#10;Description automatically generated">
            <a:extLst>
              <a:ext uri="{FF2B5EF4-FFF2-40B4-BE49-F238E27FC236}">
                <a16:creationId xmlns:a16="http://schemas.microsoft.com/office/drawing/2014/main" id="{99328CEA-C13B-4C09-AF4F-F708CD344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906" y="87363"/>
            <a:ext cx="3205570" cy="3195180"/>
          </a:xfrm>
          <a:prstGeom prst="rect">
            <a:avLst/>
          </a:prstGeom>
        </p:spPr>
      </p:pic>
      <p:pic>
        <p:nvPicPr>
          <p:cNvPr id="5" name="Picture 4">
            <a:extLst>
              <a:ext uri="{FF2B5EF4-FFF2-40B4-BE49-F238E27FC236}">
                <a16:creationId xmlns:a16="http://schemas.microsoft.com/office/drawing/2014/main" id="{D4AF84FF-83A0-445D-9284-9ADDBB0DBC8A}"/>
              </a:ext>
            </a:extLst>
          </p:cNvPr>
          <p:cNvPicPr>
            <a:picLocks noChangeAspect="1"/>
          </p:cNvPicPr>
          <p:nvPr/>
        </p:nvPicPr>
        <p:blipFill>
          <a:blip r:embed="rId4"/>
          <a:stretch>
            <a:fillRect/>
          </a:stretch>
        </p:blipFill>
        <p:spPr>
          <a:xfrm>
            <a:off x="6426387" y="3429000"/>
            <a:ext cx="4223456" cy="3195180"/>
          </a:xfrm>
          <a:prstGeom prst="rect">
            <a:avLst/>
          </a:prstGeom>
        </p:spPr>
      </p:pic>
      <p:pic>
        <p:nvPicPr>
          <p:cNvPr id="8" name="Picture 7">
            <a:extLst>
              <a:ext uri="{FF2B5EF4-FFF2-40B4-BE49-F238E27FC236}">
                <a16:creationId xmlns:a16="http://schemas.microsoft.com/office/drawing/2014/main" id="{06BF9C0E-5D8A-4445-B9E7-8A18547E1451}"/>
              </a:ext>
            </a:extLst>
          </p:cNvPr>
          <p:cNvPicPr>
            <a:picLocks noChangeAspect="1"/>
          </p:cNvPicPr>
          <p:nvPr/>
        </p:nvPicPr>
        <p:blipFill>
          <a:blip r:embed="rId5"/>
          <a:stretch>
            <a:fillRect/>
          </a:stretch>
        </p:blipFill>
        <p:spPr>
          <a:xfrm>
            <a:off x="10739417" y="151890"/>
            <a:ext cx="1371719" cy="957155"/>
          </a:xfrm>
          <a:prstGeom prst="rect">
            <a:avLst/>
          </a:prstGeom>
        </p:spPr>
      </p:pic>
    </p:spTree>
    <p:extLst>
      <p:ext uri="{BB962C8B-B14F-4D97-AF65-F5344CB8AC3E}">
        <p14:creationId xmlns:p14="http://schemas.microsoft.com/office/powerpoint/2010/main" val="86476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map&#10;&#10;Description automatically generated">
            <a:extLst>
              <a:ext uri="{FF2B5EF4-FFF2-40B4-BE49-F238E27FC236}">
                <a16:creationId xmlns:a16="http://schemas.microsoft.com/office/drawing/2014/main" id="{99328CEA-C13B-4C09-AF4F-F708CD344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218" y="1432037"/>
            <a:ext cx="3205570" cy="3195180"/>
          </a:xfrm>
          <a:prstGeom prst="rect">
            <a:avLst/>
          </a:prstGeom>
        </p:spPr>
      </p:pic>
      <p:sp>
        <p:nvSpPr>
          <p:cNvPr id="3" name="Rectangle 2"/>
          <p:cNvSpPr/>
          <p:nvPr/>
        </p:nvSpPr>
        <p:spPr>
          <a:xfrm>
            <a:off x="1038928" y="1432037"/>
            <a:ext cx="4575488" cy="34932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447C"/>
                </a:solidFill>
                <a:latin typeface="Source Sans Pro Semibold" charset="0"/>
                <a:ea typeface="Source Sans Pro Semibold" charset="0"/>
                <a:cs typeface="Source Sans Pro Semibold" charset="0"/>
              </a:rPr>
              <a:t>Non-Participating Providers</a:t>
            </a:r>
            <a:endParaRPr kumimoji="0" lang="en-US" sz="2000" b="1" i="0" u="none" strike="noStrike" kern="1200" cap="none" spc="0" normalizeH="0" baseline="0" noProof="0" dirty="0">
              <a:ln>
                <a:noFill/>
              </a:ln>
              <a:solidFill>
                <a:srgbClr val="00447C"/>
              </a:solidFill>
              <a:effectLst/>
              <a:uLnTx/>
              <a:uFillTx/>
              <a:latin typeface="Source Sans Pro Semibold" charset="0"/>
              <a:ea typeface="Source Sans Pro Semibold" charset="0"/>
              <a:cs typeface="Source Sans Pro Semi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Minion Pro" charset="0"/>
              <a:ea typeface="Minion Pro" charset="0"/>
              <a:cs typeface="Minion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Providers not shown in the Signature, Freedom, or First Health Network (outside Wisconsin) are considered Non-Participating Providers. Any services rendered, with the  exception of emergency room visits and approved prior authorized services, apply to non-participating provider benefits.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Note:  Deductible and out-of-pocket amounts for non-participating providers do not credit toward the participating provider deductible and out-of-pocket amounts or vice-versa.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Non-participating providers are generally more expensive – as there are not contractual agreements in place.  As such, you could face the potential for “balance billing” – and these additional amounts do not track toward  deductible and out-of-pocket.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Here’s an example: You go to an out-of-network hospital, which charges $1,500 for an overnight stay. If the allowed amount is $1,000, you may have to pay the $500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endParaRPr>
          </a:p>
        </p:txBody>
      </p:sp>
      <p:sp>
        <p:nvSpPr>
          <p:cNvPr id="7" name="Title 1"/>
          <p:cNvSpPr txBox="1">
            <a:spLocks/>
          </p:cNvSpPr>
          <p:nvPr/>
        </p:nvSpPr>
        <p:spPr>
          <a:xfrm>
            <a:off x="1038927" y="611088"/>
            <a:ext cx="9700490" cy="99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400" b="1" dirty="0">
                <a:solidFill>
                  <a:srgbClr val="00447C"/>
                </a:solidFill>
                <a:latin typeface="Source Sans Pro" charset="0"/>
                <a:ea typeface="Source Sans Pro" charset="0"/>
                <a:cs typeface="Source Sans Pro" charset="0"/>
              </a:rPr>
              <a:t>Freedom</a:t>
            </a:r>
            <a:r>
              <a:rPr kumimoji="0" lang="en-US" sz="3400" b="1"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 Network Continued</a:t>
            </a:r>
          </a:p>
        </p:txBody>
      </p:sp>
      <p:pic>
        <p:nvPicPr>
          <p:cNvPr id="8" name="Picture 7">
            <a:extLst>
              <a:ext uri="{FF2B5EF4-FFF2-40B4-BE49-F238E27FC236}">
                <a16:creationId xmlns:a16="http://schemas.microsoft.com/office/drawing/2014/main" id="{06BF9C0E-5D8A-4445-B9E7-8A18547E1451}"/>
              </a:ext>
            </a:extLst>
          </p:cNvPr>
          <p:cNvPicPr>
            <a:picLocks noChangeAspect="1"/>
          </p:cNvPicPr>
          <p:nvPr/>
        </p:nvPicPr>
        <p:blipFill>
          <a:blip r:embed="rId4"/>
          <a:stretch>
            <a:fillRect/>
          </a:stretch>
        </p:blipFill>
        <p:spPr>
          <a:xfrm>
            <a:off x="10739417" y="151890"/>
            <a:ext cx="1371719" cy="957155"/>
          </a:xfrm>
          <a:prstGeom prst="rect">
            <a:avLst/>
          </a:prstGeom>
        </p:spPr>
      </p:pic>
    </p:spTree>
    <p:extLst>
      <p:ext uri="{BB962C8B-B14F-4D97-AF65-F5344CB8AC3E}">
        <p14:creationId xmlns:p14="http://schemas.microsoft.com/office/powerpoint/2010/main" val="148983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47C"/>
        </a:solidFill>
        <a:effectLst/>
      </p:bgPr>
    </p:bg>
    <p:spTree>
      <p:nvGrpSpPr>
        <p:cNvPr id="1" name=""/>
        <p:cNvGrpSpPr/>
        <p:nvPr/>
      </p:nvGrpSpPr>
      <p:grpSpPr>
        <a:xfrm>
          <a:off x="0" y="0"/>
          <a:ext cx="0" cy="0"/>
          <a:chOff x="0" y="0"/>
          <a:chExt cx="0" cy="0"/>
        </a:xfrm>
      </p:grpSpPr>
      <p:sp>
        <p:nvSpPr>
          <p:cNvPr id="14" name="Rectangle 13"/>
          <p:cNvSpPr/>
          <p:nvPr/>
        </p:nvSpPr>
        <p:spPr>
          <a:xfrm>
            <a:off x="6496503" y="0"/>
            <a:ext cx="5695497" cy="684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lumMod val="95000"/>
                </a:srgbClr>
              </a:solidFill>
              <a:effectLst/>
              <a:uLnTx/>
              <a:uFillTx/>
              <a:latin typeface="Calibri" panose="020F0502020204030204"/>
              <a:ea typeface="+mn-ea"/>
              <a:cs typeface="+mn-cs"/>
            </a:endParaRPr>
          </a:p>
        </p:txBody>
      </p:sp>
      <p:sp>
        <p:nvSpPr>
          <p:cNvPr id="7" name="Title 1"/>
          <p:cNvSpPr txBox="1">
            <a:spLocks/>
          </p:cNvSpPr>
          <p:nvPr/>
        </p:nvSpPr>
        <p:spPr>
          <a:xfrm>
            <a:off x="1040304" y="354496"/>
            <a:ext cx="9700490" cy="99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Find A Doctor</a:t>
            </a:r>
          </a:p>
        </p:txBody>
      </p:sp>
      <p:sp>
        <p:nvSpPr>
          <p:cNvPr id="3" name="Rectangle 2"/>
          <p:cNvSpPr/>
          <p:nvPr/>
        </p:nvSpPr>
        <p:spPr>
          <a:xfrm>
            <a:off x="2178061" y="1157884"/>
            <a:ext cx="351743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ource Sans Pro Semibold" charset="0"/>
                <a:ea typeface="Source Sans Pro Semibold" charset="0"/>
                <a:cs typeface="Source Sans Pro Semibold" charset="0"/>
              </a:rPr>
              <a:t>To search for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Source Sans Pro" charset="0"/>
                <a:ea typeface="Source Sans Pro" charset="0"/>
                <a:cs typeface="Source Sans Pro" charset="0"/>
              </a:rPr>
              <a:t>Visit </a:t>
            </a:r>
            <a:r>
              <a:rPr kumimoji="0" lang="en-US" sz="12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AspirusHealthPlan.com/Group,  click on Find a Doctor at top of the page.</a:t>
            </a:r>
          </a:p>
        </p:txBody>
      </p:sp>
      <p:sp>
        <p:nvSpPr>
          <p:cNvPr id="4" name="Oval 3"/>
          <p:cNvSpPr/>
          <p:nvPr/>
        </p:nvSpPr>
        <p:spPr>
          <a:xfrm>
            <a:off x="1155024" y="1388247"/>
            <a:ext cx="767874" cy="767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Oval 20"/>
          <p:cNvSpPr/>
          <p:nvPr/>
        </p:nvSpPr>
        <p:spPr>
          <a:xfrm>
            <a:off x="1143564" y="2309930"/>
            <a:ext cx="767874" cy="767872"/>
          </a:xfrm>
          <a:prstGeom prst="ellipse">
            <a:avLst/>
          </a:prstGeom>
          <a:solidFill>
            <a:srgbClr val="00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Oval 21"/>
          <p:cNvSpPr/>
          <p:nvPr/>
        </p:nvSpPr>
        <p:spPr>
          <a:xfrm>
            <a:off x="1143564" y="3223211"/>
            <a:ext cx="767874" cy="767872"/>
          </a:xfrm>
          <a:prstGeom prst="ellipse">
            <a:avLst/>
          </a:prstGeom>
          <a:solidFill>
            <a:srgbClr val="FDB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Rectangle 22"/>
          <p:cNvSpPr/>
          <p:nvPr/>
        </p:nvSpPr>
        <p:spPr>
          <a:xfrm>
            <a:off x="1166481" y="1517444"/>
            <a:ext cx="744954" cy="4770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uLnTx/>
                <a:uFillTx/>
                <a:latin typeface="Source Sans Pro Semibold" charset="0"/>
                <a:ea typeface="Source Sans Pro Semibold" charset="0"/>
                <a:cs typeface="Source Sans Pro Semibold" charset="0"/>
              </a:rPr>
              <a:t>1</a:t>
            </a:r>
          </a:p>
        </p:txBody>
      </p:sp>
      <p:sp>
        <p:nvSpPr>
          <p:cNvPr id="24" name="Rectangle 23"/>
          <p:cNvSpPr/>
          <p:nvPr/>
        </p:nvSpPr>
        <p:spPr>
          <a:xfrm>
            <a:off x="1166481" y="2428641"/>
            <a:ext cx="744954" cy="4770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uLnTx/>
                <a:uFillTx/>
                <a:latin typeface="Source Sans Pro Semibold" charset="0"/>
                <a:ea typeface="Source Sans Pro Semibold" charset="0"/>
                <a:cs typeface="Source Sans Pro Semibold" charset="0"/>
              </a:rPr>
              <a:t>2</a:t>
            </a:r>
          </a:p>
        </p:txBody>
      </p:sp>
      <p:sp>
        <p:nvSpPr>
          <p:cNvPr id="25" name="Rectangle 24"/>
          <p:cNvSpPr/>
          <p:nvPr/>
        </p:nvSpPr>
        <p:spPr>
          <a:xfrm>
            <a:off x="1154877" y="3367995"/>
            <a:ext cx="744954" cy="4770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uLnTx/>
                <a:uFillTx/>
                <a:latin typeface="Source Sans Pro Semibold" charset="0"/>
                <a:ea typeface="Source Sans Pro Semibold" charset="0"/>
                <a:cs typeface="Source Sans Pro Semibold" charset="0"/>
              </a:rPr>
              <a:t>3</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852" t="18827" r="1485" b="3477"/>
          <a:stretch/>
        </p:blipFill>
        <p:spPr>
          <a:xfrm>
            <a:off x="6972752" y="483053"/>
            <a:ext cx="4857298" cy="5959628"/>
          </a:xfrm>
          <a:prstGeom prst="rect">
            <a:avLst/>
          </a:prstGeom>
        </p:spPr>
      </p:pic>
      <p:sp>
        <p:nvSpPr>
          <p:cNvPr id="16" name="Rectangle 15"/>
          <p:cNvSpPr/>
          <p:nvPr/>
        </p:nvSpPr>
        <p:spPr>
          <a:xfrm>
            <a:off x="2178061" y="2555366"/>
            <a:ext cx="3517437"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If you agree, click “I Agree.”</a:t>
            </a:r>
          </a:p>
        </p:txBody>
      </p:sp>
      <p:sp>
        <p:nvSpPr>
          <p:cNvPr id="17" name="Rectangle 16"/>
          <p:cNvSpPr/>
          <p:nvPr/>
        </p:nvSpPr>
        <p:spPr>
          <a:xfrm>
            <a:off x="2178061" y="3191024"/>
            <a:ext cx="351743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This will direct to a search page where you can identify health care providers or hospitals in the Signature Network, Freedom Network or First Health Network.</a:t>
            </a:r>
          </a:p>
        </p:txBody>
      </p:sp>
      <p:sp>
        <p:nvSpPr>
          <p:cNvPr id="15" name="Rectangle 14">
            <a:extLst>
              <a:ext uri="{FF2B5EF4-FFF2-40B4-BE49-F238E27FC236}">
                <a16:creationId xmlns:a16="http://schemas.microsoft.com/office/drawing/2014/main" id="{4A0B21AA-8942-4B11-8C0F-77C08D4166A8}"/>
              </a:ext>
            </a:extLst>
          </p:cNvPr>
          <p:cNvSpPr/>
          <p:nvPr/>
        </p:nvSpPr>
        <p:spPr>
          <a:xfrm>
            <a:off x="1040304" y="4132225"/>
            <a:ext cx="485024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Note, </a:t>
            </a:r>
            <a:r>
              <a:rPr lang="en-US" sz="1200" dirty="0">
                <a:solidFill>
                  <a:srgbClr val="FFFFFF"/>
                </a:solidFill>
                <a:latin typeface="Source Sans Pro" charset="0"/>
                <a:ea typeface="Source Sans Pro" charset="0"/>
                <a:cs typeface="Source Sans Pro" charset="0"/>
              </a:rPr>
              <a:t>for those who elect the Freedom Network, since Signature Network providers are included in the Freedom Network, but not all Signature Network providers are reflected in the Freedom Network, it is recommended that you search in this order:</a:t>
            </a:r>
            <a:endParaRPr kumimoji="0" lang="en-US" sz="12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endParaRPr>
          </a:p>
        </p:txBody>
      </p:sp>
      <p:pic>
        <p:nvPicPr>
          <p:cNvPr id="2" name="Picture 1">
            <a:extLst>
              <a:ext uri="{FF2B5EF4-FFF2-40B4-BE49-F238E27FC236}">
                <a16:creationId xmlns:a16="http://schemas.microsoft.com/office/drawing/2014/main" id="{CC7A6117-FA8B-4648-A542-92B71ECF37E4}"/>
              </a:ext>
            </a:extLst>
          </p:cNvPr>
          <p:cNvPicPr>
            <a:picLocks noChangeAspect="1"/>
          </p:cNvPicPr>
          <p:nvPr/>
        </p:nvPicPr>
        <p:blipFill>
          <a:blip r:embed="rId4"/>
          <a:stretch>
            <a:fillRect/>
          </a:stretch>
        </p:blipFill>
        <p:spPr>
          <a:xfrm>
            <a:off x="1154877" y="5005645"/>
            <a:ext cx="768163" cy="768163"/>
          </a:xfrm>
          <a:prstGeom prst="rect">
            <a:avLst/>
          </a:prstGeom>
        </p:spPr>
      </p:pic>
      <p:pic>
        <p:nvPicPr>
          <p:cNvPr id="5" name="Picture 4">
            <a:extLst>
              <a:ext uri="{FF2B5EF4-FFF2-40B4-BE49-F238E27FC236}">
                <a16:creationId xmlns:a16="http://schemas.microsoft.com/office/drawing/2014/main" id="{44337A7D-9539-4B05-989D-6B0F42285794}"/>
              </a:ext>
            </a:extLst>
          </p:cNvPr>
          <p:cNvPicPr>
            <a:picLocks noChangeAspect="1"/>
          </p:cNvPicPr>
          <p:nvPr/>
        </p:nvPicPr>
        <p:blipFill>
          <a:blip r:embed="rId5"/>
          <a:stretch>
            <a:fillRect/>
          </a:stretch>
        </p:blipFill>
        <p:spPr>
          <a:xfrm>
            <a:off x="1176958" y="5087525"/>
            <a:ext cx="749873" cy="664522"/>
          </a:xfrm>
          <a:prstGeom prst="rect">
            <a:avLst/>
          </a:prstGeom>
        </p:spPr>
      </p:pic>
      <p:pic>
        <p:nvPicPr>
          <p:cNvPr id="8" name="Picture 7">
            <a:extLst>
              <a:ext uri="{FF2B5EF4-FFF2-40B4-BE49-F238E27FC236}">
                <a16:creationId xmlns:a16="http://schemas.microsoft.com/office/drawing/2014/main" id="{0D00FD09-B543-42B3-95E6-13A2821A886B}"/>
              </a:ext>
            </a:extLst>
          </p:cNvPr>
          <p:cNvPicPr>
            <a:picLocks noChangeAspect="1"/>
          </p:cNvPicPr>
          <p:nvPr/>
        </p:nvPicPr>
        <p:blipFill>
          <a:blip r:embed="rId6"/>
          <a:stretch>
            <a:fillRect/>
          </a:stretch>
        </p:blipFill>
        <p:spPr>
          <a:xfrm>
            <a:off x="1166066" y="5914950"/>
            <a:ext cx="768163" cy="768163"/>
          </a:xfrm>
          <a:prstGeom prst="rect">
            <a:avLst/>
          </a:prstGeom>
        </p:spPr>
      </p:pic>
      <p:sp>
        <p:nvSpPr>
          <p:cNvPr id="19" name="Rectangle 18">
            <a:extLst>
              <a:ext uri="{FF2B5EF4-FFF2-40B4-BE49-F238E27FC236}">
                <a16:creationId xmlns:a16="http://schemas.microsoft.com/office/drawing/2014/main" id="{7F06AF7B-9480-459A-A78F-D0921EB33238}"/>
              </a:ext>
            </a:extLst>
          </p:cNvPr>
          <p:cNvSpPr/>
          <p:nvPr/>
        </p:nvSpPr>
        <p:spPr>
          <a:xfrm>
            <a:off x="1189275" y="6060504"/>
            <a:ext cx="744954" cy="4770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uLnTx/>
                <a:uFillTx/>
                <a:latin typeface="Source Sans Pro Semibold" charset="0"/>
                <a:ea typeface="Source Sans Pro Semibold" charset="0"/>
                <a:cs typeface="Source Sans Pro Semibold" charset="0"/>
              </a:rPr>
              <a:t>2</a:t>
            </a:r>
          </a:p>
        </p:txBody>
      </p:sp>
      <p:sp>
        <p:nvSpPr>
          <p:cNvPr id="27" name="Rectangle 26">
            <a:extLst>
              <a:ext uri="{FF2B5EF4-FFF2-40B4-BE49-F238E27FC236}">
                <a16:creationId xmlns:a16="http://schemas.microsoft.com/office/drawing/2014/main" id="{7410D8A8-96D4-4B0C-8D95-CA9B29A6D6BA}"/>
              </a:ext>
            </a:extLst>
          </p:cNvPr>
          <p:cNvSpPr/>
          <p:nvPr/>
        </p:nvSpPr>
        <p:spPr>
          <a:xfrm>
            <a:off x="2178060" y="5281286"/>
            <a:ext cx="3517437"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Signature</a:t>
            </a:r>
            <a:r>
              <a:rPr lang="en-US" sz="1200" dirty="0">
                <a:solidFill>
                  <a:srgbClr val="FFFFFF"/>
                </a:solidFill>
                <a:latin typeface="Source Sans Pro" charset="0"/>
                <a:ea typeface="Source Sans Pro" charset="0"/>
                <a:cs typeface="Source Sans Pro" charset="0"/>
              </a:rPr>
              <a:t> Network</a:t>
            </a:r>
            <a:endParaRPr kumimoji="0" lang="en-US" sz="12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28" name="Rectangle 27">
            <a:extLst>
              <a:ext uri="{FF2B5EF4-FFF2-40B4-BE49-F238E27FC236}">
                <a16:creationId xmlns:a16="http://schemas.microsoft.com/office/drawing/2014/main" id="{135FA0CD-3709-4650-A4C9-0680925B2E97}"/>
              </a:ext>
            </a:extLst>
          </p:cNvPr>
          <p:cNvSpPr/>
          <p:nvPr/>
        </p:nvSpPr>
        <p:spPr>
          <a:xfrm>
            <a:off x="2178060" y="6189752"/>
            <a:ext cx="3517437"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Freedom Network</a:t>
            </a:r>
          </a:p>
        </p:txBody>
      </p:sp>
    </p:spTree>
    <p:extLst>
      <p:ext uri="{BB962C8B-B14F-4D97-AF65-F5344CB8AC3E}">
        <p14:creationId xmlns:p14="http://schemas.microsoft.com/office/powerpoint/2010/main" val="45374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056180" y="1672482"/>
            <a:ext cx="99928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Both plan options provide 100% coverage for preventive services by in-network providers.</a:t>
            </a:r>
          </a:p>
        </p:txBody>
      </p:sp>
      <p:sp>
        <p:nvSpPr>
          <p:cNvPr id="7" name="Title 1"/>
          <p:cNvSpPr txBox="1">
            <a:spLocks/>
          </p:cNvSpPr>
          <p:nvPr/>
        </p:nvSpPr>
        <p:spPr>
          <a:xfrm>
            <a:off x="1038927" y="611088"/>
            <a:ext cx="9700490" cy="995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Preventive Services</a:t>
            </a:r>
          </a:p>
        </p:txBody>
      </p:sp>
      <p:sp>
        <p:nvSpPr>
          <p:cNvPr id="10" name="Rectangle 9"/>
          <p:cNvSpPr/>
          <p:nvPr/>
        </p:nvSpPr>
        <p:spPr>
          <a:xfrm>
            <a:off x="1056180" y="2536230"/>
            <a:ext cx="3575641" cy="33547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Mammograms (including 3D)</a:t>
            </a:r>
          </a:p>
          <a:p>
            <a:pPr marL="742950" lvl="1" indent="-285750">
              <a:buFont typeface="Arial" charset="0"/>
              <a:buChar cha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One covered per calendar year</a:t>
            </a:r>
          </a:p>
          <a:p>
            <a:pPr marL="285750" indent="-285750">
              <a:buFont typeface="Arial" charset="0"/>
              <a:buChar cha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Colonoscopies, sigmoidoscopies and other screenings for colorectal cancer</a:t>
            </a:r>
          </a:p>
          <a:p>
            <a:pPr marL="742950" lvl="1" indent="-285750">
              <a:buFont typeface="Arial" charset="0"/>
              <a:buChar char="•"/>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Limited to one every two benefit years </a:t>
            </a:r>
          </a:p>
          <a:p>
            <a:pPr marL="285750" indent="-285750">
              <a:buFont typeface="Arial" charset="0"/>
              <a:buChar char="•"/>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Vision Exams (including refractions)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One covered per benefit year</a:t>
            </a:r>
            <a:endPar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Comprehensive physical examinations (including well-baby, well-child and adolescent and adult care visits)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600" b="1" i="0" u="none" strike="noStrike" kern="1200" cap="none" spc="0" normalizeH="0" baseline="0" noProof="0" dirty="0">
              <a:ln>
                <a:noFill/>
              </a:ln>
              <a:solidFill>
                <a:srgbClr val="707070"/>
              </a:solidFill>
              <a:effectLst/>
              <a:uLnTx/>
              <a:uFillTx/>
              <a:latin typeface="Arial" charset="0"/>
              <a:ea typeface="Arial" charset="0"/>
              <a:cs typeface="Arial" charset="0"/>
            </a:endParaRPr>
          </a:p>
        </p:txBody>
      </p:sp>
      <p:sp>
        <p:nvSpPr>
          <p:cNvPr id="12" name="Rectangle 11"/>
          <p:cNvSpPr/>
          <p:nvPr/>
        </p:nvSpPr>
        <p:spPr>
          <a:xfrm>
            <a:off x="4631821" y="2536230"/>
            <a:ext cx="3273039" cy="3046988"/>
          </a:xfrm>
          <a:prstGeom prst="rect">
            <a:avLst/>
          </a:prstGeom>
        </p:spPr>
        <p:txBody>
          <a:bodyPr wrap="square">
            <a:spAutoFit/>
          </a:bodyPr>
          <a:lstStyle/>
          <a:p>
            <a:pPr marL="285750" indent="-285750">
              <a:buFont typeface="Arial" charset="0"/>
              <a:buChar char="•"/>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Immunizations and vaccines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Nutritional counseling</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Gynecological exams</a:t>
            </a:r>
            <a:endParaRPr kumimoji="0" lang="en-US" sz="1600" b="1" i="0" u="none" strike="noStrike" kern="1200" cap="none" spc="0" normalizeH="0" baseline="0" noProof="0" dirty="0">
              <a:ln>
                <a:noFill/>
              </a:ln>
              <a:solidFill>
                <a:srgbClr val="707070"/>
              </a:solidFill>
              <a:effectLst/>
              <a:uLnTx/>
              <a:uFillTx/>
              <a:latin typeface="Arial" charset="0"/>
              <a:ea typeface="Arial" charset="0"/>
              <a:cs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Digital Prostate exams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Preventive hearing tests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Bone mineral density (dexa scan) to screen for osteoporosis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1200" cap="none" spc="0" normalizeH="0" baseline="0" noProof="0" dirty="0">
                <a:ln>
                  <a:noFill/>
                </a:ln>
                <a:solidFill>
                  <a:srgbClr val="009ADA"/>
                </a:solidFill>
                <a:effectLst/>
                <a:uLnTx/>
                <a:uFillTx/>
                <a:latin typeface="Source Sans Pro Semibold" charset="0"/>
                <a:ea typeface="Source Sans Pro Semibold" charset="0"/>
                <a:cs typeface="Source Sans Pro Semibold" charset="0"/>
              </a:rPr>
              <a:t>Certain screening labs* (BRCA 1 &amp; 2 genetic testing, breast cancer genetic testing)</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600" b="1" i="0" u="none" strike="noStrike" kern="1200" cap="none" spc="0" normalizeH="0" baseline="0" noProof="0" dirty="0">
              <a:ln>
                <a:noFill/>
              </a:ln>
              <a:solidFill>
                <a:srgbClr val="707070"/>
              </a:solidFill>
              <a:effectLst/>
              <a:uLnTx/>
              <a:uFillTx/>
              <a:latin typeface="Arial" charset="0"/>
              <a:ea typeface="Arial" charset="0"/>
              <a:cs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600" b="1" i="0" u="none" strike="noStrike" kern="1200" cap="none" spc="0" normalizeH="0" baseline="0" noProof="0" dirty="0">
              <a:ln>
                <a:noFill/>
              </a:ln>
              <a:solidFill>
                <a:srgbClr val="707070"/>
              </a:solidFill>
              <a:effectLst/>
              <a:uLnTx/>
              <a:uFillTx/>
              <a:latin typeface="Arial" charset="0"/>
              <a:ea typeface="Arial" charset="0"/>
              <a:cs typeface="Arial" charset="0"/>
            </a:endParaRPr>
          </a:p>
        </p:txBody>
      </p:sp>
      <p:sp>
        <p:nvSpPr>
          <p:cNvPr id="8" name="Rectangle 7">
            <a:extLst>
              <a:ext uri="{FF2B5EF4-FFF2-40B4-BE49-F238E27FC236}">
                <a16:creationId xmlns:a16="http://schemas.microsoft.com/office/drawing/2014/main" id="{52E4D873-1BEA-4765-8D83-AD8747054B3D}"/>
              </a:ext>
            </a:extLst>
          </p:cNvPr>
          <p:cNvSpPr/>
          <p:nvPr/>
        </p:nvSpPr>
        <p:spPr>
          <a:xfrm>
            <a:off x="1038927" y="6108412"/>
            <a:ext cx="99928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7C"/>
                </a:solidFill>
                <a:effectLst/>
                <a:uLnTx/>
                <a:uFillTx/>
                <a:latin typeface="Source Sans Pro" charset="0"/>
                <a:ea typeface="Source Sans Pro" charset="0"/>
                <a:cs typeface="Source Sans Pro" charset="0"/>
              </a:rPr>
              <a:t>*Screenings may require prior approval. Visit www.aspirusheatlhplan.com for additional details.</a:t>
            </a:r>
          </a:p>
        </p:txBody>
      </p:sp>
      <p:pic>
        <p:nvPicPr>
          <p:cNvPr id="6" name="Picture 5">
            <a:extLst>
              <a:ext uri="{FF2B5EF4-FFF2-40B4-BE49-F238E27FC236}">
                <a16:creationId xmlns:a16="http://schemas.microsoft.com/office/drawing/2014/main" id="{9FDC320D-3596-470A-86D3-311579C0A350}"/>
              </a:ext>
            </a:extLst>
          </p:cNvPr>
          <p:cNvPicPr>
            <a:picLocks noChangeAspect="1"/>
          </p:cNvPicPr>
          <p:nvPr/>
        </p:nvPicPr>
        <p:blipFill>
          <a:blip r:embed="rId3"/>
          <a:stretch>
            <a:fillRect/>
          </a:stretch>
        </p:blipFill>
        <p:spPr>
          <a:xfrm>
            <a:off x="7796346" y="900896"/>
            <a:ext cx="4177173" cy="5056207"/>
          </a:xfrm>
          <a:prstGeom prst="rect">
            <a:avLst/>
          </a:prstGeom>
        </p:spPr>
      </p:pic>
    </p:spTree>
    <p:extLst>
      <p:ext uri="{BB962C8B-B14F-4D97-AF65-F5344CB8AC3E}">
        <p14:creationId xmlns:p14="http://schemas.microsoft.com/office/powerpoint/2010/main" val="1965336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icket Health No Page Number">
  <a:themeElements>
    <a:clrScheme name="Aspirus Template 2">
      <a:dk1>
        <a:srgbClr val="FFFFFF"/>
      </a:dk1>
      <a:lt1>
        <a:srgbClr val="FFFFFF"/>
      </a:lt1>
      <a:dk2>
        <a:srgbClr val="FFFFFF"/>
      </a:dk2>
      <a:lt2>
        <a:srgbClr val="FFFFFF"/>
      </a:lt2>
      <a:accent1>
        <a:srgbClr val="00447C"/>
      </a:accent1>
      <a:accent2>
        <a:srgbClr val="009ADA"/>
      </a:accent2>
      <a:accent3>
        <a:srgbClr val="439538"/>
      </a:accent3>
      <a:accent4>
        <a:srgbClr val="FDB515"/>
      </a:accent4>
      <a:accent5>
        <a:srgbClr val="DF6420"/>
      </a:accent5>
      <a:accent6>
        <a:srgbClr val="FFFFFF"/>
      </a:accent6>
      <a:hlink>
        <a:srgbClr val="009ADA"/>
      </a:hlink>
      <a:folHlink>
        <a:srgbClr val="00445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ricket Health Slide Page Number">
  <a:themeElements>
    <a:clrScheme name="Cricket Health 4">
      <a:dk1>
        <a:srgbClr val="004456"/>
      </a:dk1>
      <a:lt1>
        <a:srgbClr val="FFFFFF"/>
      </a:lt1>
      <a:dk2>
        <a:srgbClr val="6F706F"/>
      </a:dk2>
      <a:lt2>
        <a:srgbClr val="A2D6E3"/>
      </a:lt2>
      <a:accent1>
        <a:srgbClr val="1A9950"/>
      </a:accent1>
      <a:accent2>
        <a:srgbClr val="297A90"/>
      </a:accent2>
      <a:accent3>
        <a:srgbClr val="A8D759"/>
      </a:accent3>
      <a:accent4>
        <a:srgbClr val="FFFFFF"/>
      </a:accent4>
      <a:accent5>
        <a:srgbClr val="FFFFFF"/>
      </a:accent5>
      <a:accent6>
        <a:srgbClr val="FFFFFF"/>
      </a:accent6>
      <a:hlink>
        <a:srgbClr val="1A9950"/>
      </a:hlink>
      <a:folHlink>
        <a:srgbClr val="00445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3472</Words>
  <Application>Microsoft Office PowerPoint</Application>
  <PresentationFormat>Widescreen</PresentationFormat>
  <Paragraphs>440</Paragraphs>
  <Slides>20</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Calibri</vt:lpstr>
      <vt:lpstr>Calibri Light</vt:lpstr>
      <vt:lpstr>Minion Pro</vt:lpstr>
      <vt:lpstr>Source Sans Pro</vt:lpstr>
      <vt:lpstr>Source Sans Pro Semibold</vt:lpstr>
      <vt:lpstr>Times New Roman</vt:lpstr>
      <vt:lpstr>Office Theme</vt:lpstr>
      <vt:lpstr>Cricket Health No Page Number</vt:lpstr>
      <vt:lpstr>Cricket Health Slide Page Number</vt:lpstr>
      <vt:lpstr>PowerPoint Presentation</vt:lpstr>
      <vt:lpstr>Medical Plan Option 1 Signature HMO HDHP $2,000</vt:lpstr>
      <vt:lpstr>PowerPoint Presentation</vt:lpstr>
      <vt:lpstr>PowerPoint Presentation</vt:lpstr>
      <vt:lpstr>Medical Plan Option 2 Freedom POS HDHP $3,000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sara.seubert</dc:creator>
  <cp:lastModifiedBy>Sara Seubert - Aspirus Health Plan</cp:lastModifiedBy>
  <cp:revision>15</cp:revision>
  <dcterms:created xsi:type="dcterms:W3CDTF">2022-04-19T16:04:15Z</dcterms:created>
  <dcterms:modified xsi:type="dcterms:W3CDTF">2023-05-18T16:50:30Z</dcterms:modified>
</cp:coreProperties>
</file>